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1"/>
  </p:notesMasterIdLst>
  <p:sldIdLst>
    <p:sldId id="256" r:id="rId2"/>
    <p:sldId id="262" r:id="rId3"/>
    <p:sldId id="268" r:id="rId4"/>
    <p:sldId id="292" r:id="rId5"/>
    <p:sldId id="300" r:id="rId6"/>
    <p:sldId id="301" r:id="rId7"/>
    <p:sldId id="320" r:id="rId8"/>
    <p:sldId id="319" r:id="rId9"/>
    <p:sldId id="323" r:id="rId10"/>
    <p:sldId id="332" r:id="rId11"/>
    <p:sldId id="303" r:id="rId12"/>
    <p:sldId id="305" r:id="rId13"/>
    <p:sldId id="307" r:id="rId14"/>
    <p:sldId id="306" r:id="rId15"/>
    <p:sldId id="317" r:id="rId16"/>
    <p:sldId id="333" r:id="rId17"/>
    <p:sldId id="335" r:id="rId18"/>
    <p:sldId id="314" r:id="rId19"/>
    <p:sldId id="310" r:id="rId20"/>
    <p:sldId id="316" r:id="rId21"/>
    <p:sldId id="276" r:id="rId22"/>
    <p:sldId id="272" r:id="rId23"/>
    <p:sldId id="328" r:id="rId24"/>
    <p:sldId id="329" r:id="rId25"/>
    <p:sldId id="330" r:id="rId26"/>
    <p:sldId id="331" r:id="rId27"/>
    <p:sldId id="326" r:id="rId28"/>
    <p:sldId id="327" r:id="rId29"/>
    <p:sldId id="334" r:id="rId30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z7iE9kuD0HCICr+ZZnhZw==" hashData="ABn3vtVn+8L/Kosr/8joSBeiHcSuexDr0b7riQXrgSd85p7eCLKjcQlH4/MPAwVI2OANOXDdp6vM0B5WSGMxCA=="/>
  <p:extLst>
    <p:ext uri="{EFAFB233-063F-42B5-8137-9DF3F51BA10A}">
      <p15:sldGuideLst xmlns:p15="http://schemas.microsoft.com/office/powerpoint/2012/main">
        <p15:guide id="7" pos="4440" userDrawn="1">
          <p15:clr>
            <a:srgbClr val="A4A3A4"/>
          </p15:clr>
        </p15:guide>
        <p15:guide id="8" orient="horz" pos="984" userDrawn="1">
          <p15:clr>
            <a:srgbClr val="A4A3A4"/>
          </p15:clr>
        </p15:guide>
        <p15:guide id="9" pos="3759" userDrawn="1">
          <p15:clr>
            <a:srgbClr val="A4A3A4"/>
          </p15:clr>
        </p15:guide>
        <p15:guide id="10" pos="6662" userDrawn="1">
          <p15:clr>
            <a:srgbClr val="A4A3A4"/>
          </p15:clr>
        </p15:guide>
        <p15:guide id="11" pos="3510" userDrawn="1">
          <p15:clr>
            <a:srgbClr val="A4A3A4"/>
          </p15:clr>
        </p15:guide>
        <p15:guide id="1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1F3"/>
    <a:srgbClr val="E1E1E1"/>
    <a:srgbClr val="05AFA7"/>
    <a:srgbClr val="88A9E2"/>
    <a:srgbClr val="F5B181"/>
    <a:srgbClr val="A8D3EE"/>
    <a:srgbClr val="748FC0"/>
    <a:srgbClr val="AEABAB"/>
    <a:srgbClr val="3D9CD8"/>
    <a:srgbClr val="5A6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482502-6CEF-7F47-BC2A-615BC95F5EF7}" v="140" dt="2023-12-10T03:43:26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/>
    <p:restoredTop sz="94701"/>
  </p:normalViewPr>
  <p:slideViewPr>
    <p:cSldViewPr snapToGrid="0">
      <p:cViewPr varScale="1">
        <p:scale>
          <a:sx n="48" d="100"/>
          <a:sy n="48" d="100"/>
        </p:scale>
        <p:origin x="696" y="66"/>
      </p:cViewPr>
      <p:guideLst>
        <p:guide pos="4440"/>
        <p:guide orient="horz" pos="984"/>
        <p:guide pos="3759"/>
        <p:guide pos="6662"/>
        <p:guide pos="3510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1794-B535-4C48-BBE8-5265788885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900C1-7326-4B4D-9C4E-22E7230B6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22">
            <a:extLst>
              <a:ext uri="{FF2B5EF4-FFF2-40B4-BE49-F238E27FC236}">
                <a16:creationId xmlns:a16="http://schemas.microsoft.com/office/drawing/2014/main" id="{7B4145C4-EE9A-4056-4B60-0881CACD019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;p23">
            <a:extLst>
              <a:ext uri="{FF2B5EF4-FFF2-40B4-BE49-F238E27FC236}">
                <a16:creationId xmlns:a16="http://schemas.microsoft.com/office/drawing/2014/main" id="{CE57947D-DBAC-21DB-73BE-F78F1726973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62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 userDrawn="1">
  <p:cSld name="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9DE67C09-DDD5-F518-3695-E699DFE5C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 algn="ctr">
              <a:lnSpc>
                <a:spcPct val="115000"/>
              </a:lnSpc>
            </a:pPr>
            <a:endParaRPr/>
          </a:p>
        </p:txBody>
      </p:sp>
      <p:sp>
        <p:nvSpPr>
          <p:cNvPr id="3" name="Google Shape;73;p29">
            <a:extLst>
              <a:ext uri="{FF2B5EF4-FFF2-40B4-BE49-F238E27FC236}">
                <a16:creationId xmlns:a16="http://schemas.microsoft.com/office/drawing/2014/main" id="{38354FE8-D9C0-5D1E-6102-5F329424AC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E2A3B44F-361D-277C-1049-456D31975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913238"/>
            <a:ext cx="1219478" cy="7291461"/>
          </a:xfrm>
          <a:prstGeom prst="rect">
            <a:avLst/>
          </a:prstGeom>
        </p:spPr>
      </p:pic>
      <p:sp>
        <p:nvSpPr>
          <p:cNvPr id="5" name="Google Shape;62;p29">
            <a:extLst>
              <a:ext uri="{FF2B5EF4-FFF2-40B4-BE49-F238E27FC236}">
                <a16:creationId xmlns:a16="http://schemas.microsoft.com/office/drawing/2014/main" id="{AB337D6E-8449-CC57-E216-03FFF7FCA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63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;p29">
            <a:extLst>
              <a:ext uri="{FF2B5EF4-FFF2-40B4-BE49-F238E27FC236}">
                <a16:creationId xmlns:a16="http://schemas.microsoft.com/office/drawing/2014/main" id="{F32A8D92-D03F-CBD0-6218-23FF67B0B49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29">
            <a:extLst>
              <a:ext uri="{FF2B5EF4-FFF2-40B4-BE49-F238E27FC236}">
                <a16:creationId xmlns:a16="http://schemas.microsoft.com/office/drawing/2014/main" id="{E6FEAC37-04A1-A80A-3380-E02111EDE62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pic>
        <p:nvPicPr>
          <p:cNvPr id="2" name="Picture 1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CE904573-2F71-0E73-120D-C3CFB365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897196"/>
            <a:ext cx="1219478" cy="729146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E84CA6-4EC8-7CAF-7B14-1E891A95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612636"/>
            <a:ext cx="13697000" cy="55179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Google Shape;62;p29">
            <a:extLst>
              <a:ext uri="{FF2B5EF4-FFF2-40B4-BE49-F238E27FC236}">
                <a16:creationId xmlns:a16="http://schemas.microsoft.com/office/drawing/2014/main" id="{AC975B08-1151-8CCE-4012-72257845E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63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 preserve="1">
  <p:cSld name="Knowledge Check 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30">
            <a:extLst>
              <a:ext uri="{FF2B5EF4-FFF2-40B4-BE49-F238E27FC236}">
                <a16:creationId xmlns:a16="http://schemas.microsoft.com/office/drawing/2014/main" id="{DBF002C0-AEB4-C534-B92D-91D67E6C1306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72D68FFF-4E46-2E6B-67FA-3692374C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Google Shape;77;p30">
            <a:extLst>
              <a:ext uri="{FF2B5EF4-FFF2-40B4-BE49-F238E27FC236}">
                <a16:creationId xmlns:a16="http://schemas.microsoft.com/office/drawing/2014/main" id="{6A084776-D363-88F2-5A8F-FF2A63DFFD9D}"/>
              </a:ext>
            </a:extLst>
          </p:cNvPr>
          <p:cNvSpPr/>
          <p:nvPr userDrawn="1"/>
        </p:nvSpPr>
        <p:spPr>
          <a:xfrm>
            <a:off x="8955907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r>
              <a:rPr lang="en-US"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7809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CCF119B-BE71-CB96-2E2D-4D70E3379D0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ox">
            <a:extLst>
              <a:ext uri="{FF2B5EF4-FFF2-40B4-BE49-F238E27FC236}">
                <a16:creationId xmlns:a16="http://schemas.microsoft.com/office/drawing/2014/main" id="{E7B51B66-9EEF-5EF8-EAC3-1AA2FA35C688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KT_Text">
            <a:extLst>
              <a:ext uri="{FF2B5EF4-FFF2-40B4-BE49-F238E27FC236}">
                <a16:creationId xmlns:a16="http://schemas.microsoft.com/office/drawing/2014/main" id="{9E09D2CD-8815-6873-76A0-750613A9B008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_Box">
            <a:extLst>
              <a:ext uri="{FF2B5EF4-FFF2-40B4-BE49-F238E27FC236}">
                <a16:creationId xmlns:a16="http://schemas.microsoft.com/office/drawing/2014/main" id="{0E9A9157-9B5D-B020-50FD-5C124440F36A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">
            <a:extLst>
              <a:ext uri="{FF2B5EF4-FFF2-40B4-BE49-F238E27FC236}">
                <a16:creationId xmlns:a16="http://schemas.microsoft.com/office/drawing/2014/main" id="{FDF40B25-39B3-30ED-29BE-9F1AD527FCE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8" name="Opt_A">
            <a:extLst>
              <a:ext uri="{FF2B5EF4-FFF2-40B4-BE49-F238E27FC236}">
                <a16:creationId xmlns:a16="http://schemas.microsoft.com/office/drawing/2014/main" id="{2FFD20E1-904E-7B1C-E7A2-1A99877EE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DB253624-90B8-4C2B-CA21-11904E51AA4D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0" name="Opt_B">
            <a:extLst>
              <a:ext uri="{FF2B5EF4-FFF2-40B4-BE49-F238E27FC236}">
                <a16:creationId xmlns:a16="http://schemas.microsoft.com/office/drawing/2014/main" id="{497E5D63-1C02-9A8F-6921-B4CF2B94E4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C">
            <a:extLst>
              <a:ext uri="{FF2B5EF4-FFF2-40B4-BE49-F238E27FC236}">
                <a16:creationId xmlns:a16="http://schemas.microsoft.com/office/drawing/2014/main" id="{92E01BA2-8854-8B22-5E3B-BD48CB6419FD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2" name="Opt_C">
            <a:extLst>
              <a:ext uri="{FF2B5EF4-FFF2-40B4-BE49-F238E27FC236}">
                <a16:creationId xmlns:a16="http://schemas.microsoft.com/office/drawing/2014/main" id="{231483CE-CEF9-6644-5D62-34D212C6A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D">
            <a:extLst>
              <a:ext uri="{FF2B5EF4-FFF2-40B4-BE49-F238E27FC236}">
                <a16:creationId xmlns:a16="http://schemas.microsoft.com/office/drawing/2014/main" id="{29F7EC89-820C-671D-8F62-46D0543D5E13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4" name="Opt_D">
            <a:extLst>
              <a:ext uri="{FF2B5EF4-FFF2-40B4-BE49-F238E27FC236}">
                <a16:creationId xmlns:a16="http://schemas.microsoft.com/office/drawing/2014/main" id="{D10DFBE0-864B-7031-13FD-BF42F645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Q">
            <a:extLst>
              <a:ext uri="{FF2B5EF4-FFF2-40B4-BE49-F238E27FC236}">
                <a16:creationId xmlns:a16="http://schemas.microsoft.com/office/drawing/2014/main" id="{48CDC350-FF9D-82C7-1731-756BBBD2C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" name="Q_No">
            <a:extLst>
              <a:ext uri="{FF2B5EF4-FFF2-40B4-BE49-F238E27FC236}">
                <a16:creationId xmlns:a16="http://schemas.microsoft.com/office/drawing/2014/main" id="{60E48CF6-ADFB-CA4C-5E8B-AE3CD5F217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508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EF08981F-95F3-6867-209A-E2A49BEB7AC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C5585E79-E8D7-0597-1980-9449B5FE0292}"/>
              </a:ext>
            </a:extLst>
          </p:cNvPr>
          <p:cNvSpPr txBox="1"/>
          <p:nvPr userDrawn="1"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55D1669A-D9BB-F86C-6916-C74581CEC093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25B26E89-236B-925D-2F8A-FDAD4518B1D0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FE57084E-D5CD-4D1D-AD6B-B0A29FBA4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1201" y="7277661"/>
            <a:ext cx="8834438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7CBBC3EA-7B88-E6C6-BE6B-D41D2C647A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CDEDD483-9F61-36CD-8536-63FB8C1D1DC9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BA405B45-EFAB-0D57-ADA9-DD1F4FD2F9B7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C6D60610-3ED0-B3DE-F0C6-1E2E0C6FC1CE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C6A04807-31DA-6E4E-AAB1-C5EB073355C4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19EED400-005F-8BFC-0381-17F5410E8424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21CD75C6-F639-739D-B089-020EF5CBFA3A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76DB4DA8-CC10-506C-D27B-9B1CE227D9B0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F320B7DB-043B-B1AC-2976-FCB6609BE2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DF544E43-096D-AD15-9CFA-70A320AE02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969321A-3DCC-F52F-8C1B-6E0439753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5A890064-C69C-0664-8FC1-9D4423FC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0" name="Q">
            <a:extLst>
              <a:ext uri="{FF2B5EF4-FFF2-40B4-BE49-F238E27FC236}">
                <a16:creationId xmlns:a16="http://schemas.microsoft.com/office/drawing/2014/main" id="{F963B27F-8F18-67BB-B561-399E9B718B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56C84790-83B0-039F-DB11-90A54FCA41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145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F8347C9-CC7D-0DF8-C02A-47B5723D857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06DF12F7-7FC3-A6A0-1F9D-2B31AAB76C62}"/>
              </a:ext>
            </a:extLst>
          </p:cNvPr>
          <p:cNvSpPr txBox="1"/>
          <p:nvPr userDrawn="1"/>
        </p:nvSpPr>
        <p:spPr>
          <a:xfrm>
            <a:off x="670034" y="7369706"/>
            <a:ext cx="29134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B75A6E75-5672-578C-B075-BA07AABDEC08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B67B1844-0936-2346-DC2D-072812F8FF82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505D6B31-CF67-8AE8-6D6C-1AE10E434F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4605" y="7277661"/>
            <a:ext cx="8601033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2AA669A4-854E-BC52-A6EB-CEC258CCD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4ADF7E3A-81A0-2B00-A3DE-320BBA3EAADC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65E260BD-9AEB-3002-A10D-0ED784F237CC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667E1C0D-1A8F-3FEE-62D2-1CF59B597F36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A40B7AF7-3696-C4FB-D945-5436FC8398C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1494EC36-DEF5-5104-F8EA-E3D4B2BBD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9AFF282F-7CD2-660E-F6FB-6A6841171D6F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1ADAF17-D7DF-669F-96A4-A5A66652F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E0054334-AE0D-D3F5-C186-9EAB001CEBAA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98DDCBFB-B945-8ADF-F3B2-02F8E9E10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A5C29CAE-D65C-162C-E28E-5C00B6BF49E6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787DB315-5654-6FF4-4775-BE435BA1CC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" name="Q">
            <a:extLst>
              <a:ext uri="{FF2B5EF4-FFF2-40B4-BE49-F238E27FC236}">
                <a16:creationId xmlns:a16="http://schemas.microsoft.com/office/drawing/2014/main" id="{32B26A31-7ADA-92C4-0EC9-7FBCC4B0F2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6AEFDC33-934D-D32C-A2F5-91C510E8C6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6155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 userDrawn="1">
  <p:cSld name="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;p27">
            <a:extLst>
              <a:ext uri="{FF2B5EF4-FFF2-40B4-BE49-F238E27FC236}">
                <a16:creationId xmlns:a16="http://schemas.microsoft.com/office/drawing/2014/main" id="{DFADBA2E-0E91-C8B8-3A16-37E16A8024BC}"/>
              </a:ext>
            </a:extLst>
          </p:cNvPr>
          <p:cNvSpPr/>
          <p:nvPr userDrawn="1"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lang="en-US"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F274DB65-9471-8FF1-5F67-3A8B02FBF3BD}"/>
              </a:ext>
            </a:extLst>
          </p:cNvPr>
          <p:cNvSpPr/>
          <p:nvPr userDrawn="1"/>
        </p:nvSpPr>
        <p:spPr>
          <a:xfrm>
            <a:off x="3559993" y="837660"/>
            <a:ext cx="337748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6AF3B2F-06F8-C0B9-F594-763BF82CAE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875" y="1967907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B16BD-1678-AAEB-705C-ACC6F4E63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32356" y="2755555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DA0B994-BAF5-3871-1AE2-295509094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1837" y="3567917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53C8D8-C81D-C688-AD6D-054C831ED8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32873" y="4392637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23" name="Group 22" hidden="1">
            <a:extLst>
              <a:ext uri="{FF2B5EF4-FFF2-40B4-BE49-F238E27FC236}">
                <a16:creationId xmlns:a16="http://schemas.microsoft.com/office/drawing/2014/main" id="{7D3CB7FC-1EE6-F753-459E-16D565CC72D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39953" y="642551"/>
            <a:ext cx="4011669" cy="4670397"/>
            <a:chOff x="1239953" y="642551"/>
            <a:chExt cx="4011669" cy="4670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38B2B5-F7D2-93C4-4B9B-2A8705CFB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0516D-1A86-E05D-CDB5-234F5B1904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049D24-171C-A4CE-5C84-362BCAE9D2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B4E1D9-0180-437B-334A-07F7823362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CFBF9F-0A86-F779-0E1B-EE62890972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036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st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35">
            <a:extLst>
              <a:ext uri="{FF2B5EF4-FFF2-40B4-BE49-F238E27FC236}">
                <a16:creationId xmlns:a16="http://schemas.microsoft.com/office/drawing/2014/main" id="{3DE6C980-51B8-EAB6-D92E-2C853D6EBC40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3;p27">
            <a:extLst>
              <a:ext uri="{FF2B5EF4-FFF2-40B4-BE49-F238E27FC236}">
                <a16:creationId xmlns:a16="http://schemas.microsoft.com/office/drawing/2014/main" id="{734849E0-7011-DCAE-0132-1322B2CB68DB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9;p35">
            <a:extLst>
              <a:ext uri="{FF2B5EF4-FFF2-40B4-BE49-F238E27FC236}">
                <a16:creationId xmlns:a16="http://schemas.microsoft.com/office/drawing/2014/main" id="{7948A9B8-596D-80F3-DBBD-D7EDD89AB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6E140C6-C70A-C947-7711-0BA4214D3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5683BC-C8F7-FCBC-E768-137F5B515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2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 preserve="1" userDrawn="1">
  <p:cSld name="Unassisted Pract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DC99CB9-B9F0-7414-1AF5-045EF855F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F61395D-ECD0-5341-1B2E-8C1937098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3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ac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D1405CDE-CE1A-9CEE-B0C9-004F72CAF34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291857" y="1788696"/>
            <a:ext cx="13696999" cy="8216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659D141-D5AB-CB0E-32C4-D683A6B3D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872126"/>
            <a:ext cx="13697000" cy="540669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1251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 preserve="1" userDrawn="1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;p23">
            <a:extLst>
              <a:ext uri="{FF2B5EF4-FFF2-40B4-BE49-F238E27FC236}">
                <a16:creationId xmlns:a16="http://schemas.microsoft.com/office/drawing/2014/main" id="{0FE0BEE1-B2B3-D8AE-8B21-7B4BAC91C14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991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 userDrawn="1">
  <p:cSld name="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;p29">
            <a:extLst>
              <a:ext uri="{FF2B5EF4-FFF2-40B4-BE49-F238E27FC236}">
                <a16:creationId xmlns:a16="http://schemas.microsoft.com/office/drawing/2014/main" id="{C8B862E1-9541-C73F-B4E1-7205F5F0B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35605C-2EDD-0BD1-F3BC-5BCA7F763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7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 preserve="1" userDrawn="1">
  <p:cSld name="Lesson-end Pro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3E86479C-5EE1-09E2-3000-A2B690B93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12C144F-B154-93C1-CFA0-EFC58EC80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08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 preserve="1" userDrawn="1">
  <p:cSld name="Phase-End Pro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2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29CD2D-82CE-C005-D724-CC0A72319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09861E1-DB64-D3D1-CB74-AB30BEF48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3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5D05C5A-9735-BDF2-45FB-ECA0E61F3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4890" y="1377162"/>
            <a:ext cx="10314607" cy="681516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1244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136CAA0F-DD7B-0995-4200-59792701A9ED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AA6052-B67C-D403-9614-DC0C0FDBA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  <p:pic>
        <p:nvPicPr>
          <p:cNvPr id="4" name="Picture 3" descr="A picture containing child art, table, illustration, design&#10;&#10;Description automatically generated">
            <a:extLst>
              <a:ext uri="{FF2B5EF4-FFF2-40B4-BE49-F238E27FC236}">
                <a16:creationId xmlns:a16="http://schemas.microsoft.com/office/drawing/2014/main" id="{46A1F55C-8226-40C3-1D94-8C75609932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6" y="2171113"/>
            <a:ext cx="4823955" cy="45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6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 preserve="1" userDrawn="1">
  <p:cSld name="Discuss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A18AE-0804-BDBB-3D58-9BEC7C3955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3264" y="2051538"/>
            <a:ext cx="4661781" cy="4794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38432-77B6-A0DB-E9D4-05C1ED62A6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</p:spTree>
    <p:extLst>
      <p:ext uri="{BB962C8B-B14F-4D97-AF65-F5344CB8AC3E}">
        <p14:creationId xmlns:p14="http://schemas.microsoft.com/office/powerpoint/2010/main" val="1456677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 userDrawn="1">
  <p:cSld name="Discussion-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190EDBE-42C7-8577-2262-B01D52029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960" y="1761785"/>
            <a:ext cx="10346786" cy="62601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e-Play Activ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2444B81E-A7F2-DD03-1F7C-99ED49FAF88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C918EE9-73C7-114C-7405-846E29EB7A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/>
            <a:r>
              <a:rPr lang="en-US"/>
              <a:t>Topic Name</a:t>
            </a:r>
          </a:p>
        </p:txBody>
      </p:sp>
      <p:pic>
        <p:nvPicPr>
          <p:cNvPr id="9" name="Picture 8" descr="A group of people reading books&#10;&#10;Description automatically generated with low confidence">
            <a:extLst>
              <a:ext uri="{FF2B5EF4-FFF2-40B4-BE49-F238E27FC236}">
                <a16:creationId xmlns:a16="http://schemas.microsoft.com/office/drawing/2014/main" id="{F1D10771-AD41-E153-2D96-91B7FA550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9" y="2323120"/>
            <a:ext cx="5664389" cy="44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84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 preserve="1" userDrawn="1">
  <p:cSld name="Course-end Pro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2"/>
          <a:srcRect/>
          <a:stretch/>
        </p:blipFill>
        <p:spPr>
          <a:xfrm>
            <a:off x="2" y="0"/>
            <a:ext cx="16255996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7;p17">
            <a:extLst>
              <a:ext uri="{FF2B5EF4-FFF2-40B4-BE49-F238E27FC236}">
                <a16:creationId xmlns:a16="http://schemas.microsoft.com/office/drawing/2014/main" id="{662DC3C5-12CB-1B7D-A0D6-88DA0A6525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575C20-C035-6B61-875E-DFDF9C395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5052" y="1364776"/>
            <a:ext cx="10303962" cy="68238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878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 preserve="1" userDrawn="1">
  <p:cSld name="Before the Next Clas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 userDrawn="1"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2800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A8AA2E1-D889-F5D4-9C7E-C1EBB43245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7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 preserve="1" userDrawn="1">
  <p:cSld name="You Already Kno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4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45805213-5148-C374-0B6A-FBC7DF66B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</a:pPr>
            <a:endParaRPr/>
          </a:p>
        </p:txBody>
      </p:sp>
      <p:sp>
        <p:nvSpPr>
          <p:cNvPr id="5" name="Google Shape;73;p29">
            <a:extLst>
              <a:ext uri="{FF2B5EF4-FFF2-40B4-BE49-F238E27FC236}">
                <a16:creationId xmlns:a16="http://schemas.microsoft.com/office/drawing/2014/main" id="{A329659F-8931-D1BF-F644-B58CEC7A819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249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20">
          <p15:clr>
            <a:srgbClr val="00000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 userDrawn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2800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7DB387E-1A29-1EE9-8E02-0C57BA6B6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63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whatnext_next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FEACA45-46CE-3149-F1F8-368C0B35F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649" y="1377162"/>
            <a:ext cx="8439490" cy="681516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27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You_already_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;p24">
            <a:extLst>
              <a:ext uri="{FF2B5EF4-FFF2-40B4-BE49-F238E27FC236}">
                <a16:creationId xmlns:a16="http://schemas.microsoft.com/office/drawing/2014/main" id="{6F1C32AD-6E65-45D9-86A4-DCDE0D32768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;p24">
            <a:extLst>
              <a:ext uri="{FF2B5EF4-FFF2-40B4-BE49-F238E27FC236}">
                <a16:creationId xmlns:a16="http://schemas.microsoft.com/office/drawing/2014/main" id="{26A301A2-0292-1A51-1C40-16AB99F30AB7}"/>
              </a:ext>
            </a:extLst>
          </p:cNvPr>
          <p:cNvSpPr/>
          <p:nvPr userDrawn="1"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0BBD519-6780-E29A-51F9-BC84AACEC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0783" y="1512887"/>
            <a:ext cx="13732042" cy="6618287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31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 preserve="1" userDrawn="1">
  <p:cSld name="Reca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6" name="Google Shape;36;p25"/>
          <p:cNvSpPr/>
          <p:nvPr/>
        </p:nvSpPr>
        <p:spPr>
          <a:xfrm>
            <a:off x="352712" y="438867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3;p29">
            <a:extLst>
              <a:ext uri="{FF2B5EF4-FFF2-40B4-BE49-F238E27FC236}">
                <a16:creationId xmlns:a16="http://schemas.microsoft.com/office/drawing/2014/main" id="{BA8E9C16-575E-F214-D660-349F8CD5880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13" name="Google Shape;29;p24">
            <a:extLst>
              <a:ext uri="{FF2B5EF4-FFF2-40B4-BE49-F238E27FC236}">
                <a16:creationId xmlns:a16="http://schemas.microsoft.com/office/drawing/2014/main" id="{A8352C58-E1B7-7AF5-20DA-4A18ECBF310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43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 preserve="1" userDrawn="1">
  <p:cSld name="A day in the lif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3379F-6615-3946-F3DC-84DD58EC0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</p:spPr>
      </p:pic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47D8B3EC-6FC1-1D8C-89C7-6C535510F2D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7" name="Google Shape;29;p24">
            <a:extLst>
              <a:ext uri="{FF2B5EF4-FFF2-40B4-BE49-F238E27FC236}">
                <a16:creationId xmlns:a16="http://schemas.microsoft.com/office/drawing/2014/main" id="{1D6B2300-6D1F-B115-8FF6-63B469079D0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ED1C70-09C3-3416-0187-C1611F801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10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Aday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3;p29">
            <a:extLst>
              <a:ext uri="{FF2B5EF4-FFF2-40B4-BE49-F238E27FC236}">
                <a16:creationId xmlns:a16="http://schemas.microsoft.com/office/drawing/2014/main" id="{B3939B18-51C6-B760-9847-DBF96906799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512833"/>
            <a:ext cx="10807533" cy="903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/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5EF1-B91C-9C3A-2571-75C7A1B0B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4550" y="2603500"/>
            <a:ext cx="10807700" cy="553846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180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 preserve="1" userDrawn="1">
  <p:cSld name="Learning Objectiv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47" name="Google Shape;47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8944" y="193364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78567AD7-7BF8-45E8-DB3F-F2D6FE361A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67652" y="837660"/>
            <a:ext cx="439150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84E7AB-95CF-3870-72EE-80D1C6CB1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875" y="2758746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0792C23-1841-F349-D944-8E77CAED48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2356" y="3558751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46234C-6D4D-7050-90E1-5A68C85239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1837" y="4383470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AB914-01CE-78D6-02EB-58EA39C5A1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873" y="5195833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8526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 userDrawn="1">
  <p:cSld name="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;p28">
            <a:extLst>
              <a:ext uri="{FF2B5EF4-FFF2-40B4-BE49-F238E27FC236}">
                <a16:creationId xmlns:a16="http://schemas.microsoft.com/office/drawing/2014/main" id="{B82D352B-96E6-AAAA-F1D6-C3BB62225E8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739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8547DCB-0B93-88B9-E345-AFD101D6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</a:pP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40D4C3-76A5-7AB4-F1FA-F4CE290D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14000"/>
              </a:lnSpc>
              <a:buNone/>
            </a:pPr>
            <a:r>
              <a:rPr lang="en-GB"/>
              <a:t>Click to edit Master text styles</a:t>
            </a:r>
          </a:p>
          <a:p>
            <a:pPr lvl="1">
              <a:lnSpc>
                <a:spcPct val="114000"/>
              </a:lnSpc>
              <a:spcBef>
                <a:spcPts val="1000"/>
              </a:spcBef>
            </a:pPr>
            <a:r>
              <a:rPr lang="en-GB"/>
              <a:t>Second level</a:t>
            </a:r>
          </a:p>
          <a:p>
            <a:pPr lvl="2">
              <a:lnSpc>
                <a:spcPct val="114000"/>
              </a:lnSpc>
              <a:spcBef>
                <a:spcPts val="1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/>
              <a:t>Third level</a:t>
            </a:r>
          </a:p>
        </p:txBody>
      </p:sp>
      <p:pic>
        <p:nvPicPr>
          <p:cNvPr id="3" name="Picture 2" descr="A picture containing black, darkness&#10;&#10;Description automatically generated" hidden="1">
            <a:extLst>
              <a:ext uri="{FF2B5EF4-FFF2-40B4-BE49-F238E27FC236}">
                <a16:creationId xmlns:a16="http://schemas.microsoft.com/office/drawing/2014/main" id="{D0996812-ACEF-2708-D65E-97AE86E32B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 descr="A picture containing screenshot, black" hidden="1">
            <a:extLst>
              <a:ext uri="{FF2B5EF4-FFF2-40B4-BE49-F238E27FC236}">
                <a16:creationId xmlns:a16="http://schemas.microsoft.com/office/drawing/2014/main" id="{712B286F-481C-B9B0-34AE-7EEBE053DE33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6" name="Picture 5" descr="A picture containing screenshot, black, darkness" hidden="1">
            <a:extLst>
              <a:ext uri="{FF2B5EF4-FFF2-40B4-BE49-F238E27FC236}">
                <a16:creationId xmlns:a16="http://schemas.microsoft.com/office/drawing/2014/main" id="{985A74AA-1EDE-C159-3D26-B856937B9D5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06" r:id="rId13"/>
    <p:sldLayoutId id="2147483707" r:id="rId14"/>
    <p:sldLayoutId id="2147483708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</p:sldLayoutIdLs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lang="en-US" sz="2200" kern="1200" dirty="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5ACBF0"/>
          </p15:clr>
        </p15:guide>
        <p15:guide id="2" pos="5120" userDrawn="1">
          <p15:clr>
            <a:srgbClr val="000000"/>
          </p15:clr>
        </p15:guide>
        <p15:guide id="3" orient="horz" pos="2880" userDrawn="1">
          <p15:clr>
            <a:srgbClr val="000000"/>
          </p15:clr>
        </p15:guide>
        <p15:guide id="4" orient="horz" pos="5184" userDrawn="1">
          <p15:clr>
            <a:srgbClr val="5ACBF0"/>
          </p15:clr>
        </p15:guide>
        <p15:guide id="5" pos="1016" userDrawn="1">
          <p15:clr>
            <a:srgbClr val="5ACBF0"/>
          </p15:clr>
        </p15:guide>
        <p15:guide id="6" pos="512" userDrawn="1">
          <p15:clr>
            <a:srgbClr val="F26B43"/>
          </p15:clr>
        </p15:guide>
        <p15:guide id="7" pos="9224" userDrawn="1">
          <p15:clr>
            <a:srgbClr val="5ACBF0"/>
          </p15:clr>
        </p15:guide>
        <p15:guide id="8" pos="9728" userDrawn="1">
          <p15:clr>
            <a:srgbClr val="F26B43"/>
          </p15:clr>
        </p15:guide>
        <p15:guide id="9" orient="horz" pos="288" userDrawn="1">
          <p15:clr>
            <a:srgbClr val="F26B43"/>
          </p15:clr>
        </p15:guide>
        <p15:guide id="10" orient="horz" pos="5472" userDrawn="1">
          <p15:clr>
            <a:srgbClr val="F26B43"/>
          </p15:clr>
        </p15:guide>
        <p15:guide id="11" pos="8576" userDrawn="1">
          <p15:clr>
            <a:srgbClr val="5ACBF0"/>
          </p15:clr>
        </p15:guide>
        <p15:guide id="12" pos="8192" userDrawn="1">
          <p15:clr>
            <a:srgbClr val="5ACBF0"/>
          </p15:clr>
        </p15:guide>
        <p15:guide id="13" pos="1664" userDrawn="1">
          <p15:clr>
            <a:srgbClr val="5ACBF0"/>
          </p15:clr>
        </p15:guide>
        <p15:guide id="14" pos="20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1B54D1-32CF-713F-E3B5-384EC0AAEBC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Natural Language Processing and </a:t>
            </a:r>
          </a:p>
          <a:p>
            <a:r>
              <a:rPr lang="en-US" dirty="0"/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58182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err="1"/>
              <a:t>WaveGAN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1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655C07-2CCC-2F9C-7490-8EC5FEC27017}"/>
              </a:ext>
            </a:extLst>
          </p:cNvPr>
          <p:cNvSpPr/>
          <p:nvPr/>
        </p:nvSpPr>
        <p:spPr>
          <a:xfrm>
            <a:off x="2482506" y="6410938"/>
            <a:ext cx="11315700" cy="1494811"/>
          </a:xfrm>
          <a:prstGeom prst="roundRect">
            <a:avLst/>
          </a:prstGeom>
          <a:solidFill>
            <a:srgbClr val="05AF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pPr algn="ctr"/>
            <a:r>
              <a:rPr lang="en-US" sz="2800" dirty="0" err="1"/>
              <a:t>WaveGANs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IN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was first introduced in the paper titled '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Generative Model for Raw Audio' by Donahue et al. as a GAN architecture capable of synthesizing audio.</a:t>
            </a:r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Brandline_LVC">
            <a:extLst>
              <a:ext uri="{FF2B5EF4-FFF2-40B4-BE49-F238E27FC236}">
                <a16:creationId xmlns:a16="http://schemas.microsoft.com/office/drawing/2014/main" id="{DA7BC85B-9CA4-BD02-C544-950B513FF7E0}"/>
              </a:ext>
            </a:extLst>
          </p:cNvPr>
          <p:cNvSpPr/>
          <p:nvPr/>
        </p:nvSpPr>
        <p:spPr>
          <a:xfrm>
            <a:off x="6980142" y="816324"/>
            <a:ext cx="229182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1F97F-C305-1136-BA40-DFB21B430C5E}"/>
              </a:ext>
            </a:extLst>
          </p:cNvPr>
          <p:cNvSpPr txBox="1"/>
          <p:nvPr/>
        </p:nvSpPr>
        <p:spPr>
          <a:xfrm>
            <a:off x="2482506" y="6727392"/>
            <a:ext cx="11315700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IN" sz="2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network closely resembles </a:t>
            </a:r>
            <a:r>
              <a:rPr lang="en-IN" sz="22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DCGAN</a:t>
            </a:r>
            <a:r>
              <a:rPr lang="en-IN" sz="2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commonly used for image generation, employing convolutional layers in both the generator and discriminator.</a:t>
            </a:r>
            <a:endParaRPr lang="en-IN" sz="2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11BCB-3BE5-B305-1391-EFFD6C5B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388" y="2469368"/>
            <a:ext cx="8825936" cy="3593417"/>
          </a:xfrm>
          <a:prstGeom prst="rect">
            <a:avLst/>
          </a:prstGeom>
        </p:spPr>
      </p:pic>
      <p:sp>
        <p:nvSpPr>
          <p:cNvPr id="8" name="Google Shape;457;p54">
            <a:extLst>
              <a:ext uri="{FF2B5EF4-FFF2-40B4-BE49-F238E27FC236}">
                <a16:creationId xmlns:a16="http://schemas.microsoft.com/office/drawing/2014/main" id="{66814EDE-D57E-57D8-0A68-01FC8DEF9176}"/>
              </a:ext>
            </a:extLst>
          </p:cNvPr>
          <p:cNvSpPr txBox="1"/>
          <p:nvPr/>
        </p:nvSpPr>
        <p:spPr>
          <a:xfrm>
            <a:off x="9813471" y="7916161"/>
            <a:ext cx="60234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 source: Review on Generative Adversarial Networks: Focusing on Computer Vision and Its Applications Sung-</a:t>
            </a:r>
            <a:r>
              <a:rPr lang="en-US" sz="1200" b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Wook</a:t>
            </a:r>
            <a:r>
              <a:rPr lang="en-US" sz="1200" b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Park et. Al.</a:t>
            </a:r>
            <a:endParaRPr sz="1200" b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2578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E0BD2A3-FBEC-9712-95A1-A998383258BA}"/>
              </a:ext>
            </a:extLst>
          </p:cNvPr>
          <p:cNvSpPr/>
          <p:nvPr/>
        </p:nvSpPr>
        <p:spPr>
          <a:xfrm>
            <a:off x="1959511" y="6727391"/>
            <a:ext cx="12336978" cy="1193457"/>
          </a:xfrm>
          <a:prstGeom prst="roundRect">
            <a:avLst/>
          </a:prstGeom>
          <a:solidFill>
            <a:srgbClr val="A8D3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pPr algn="ctr"/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WaveGANs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IN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important to note that images are represented as 2D matrix, while audio is in the form of 1D vectors. </a:t>
            </a:r>
          </a:p>
        </p:txBody>
      </p:sp>
      <p:sp>
        <p:nvSpPr>
          <p:cNvPr id="7" name="Brandline_LVC">
            <a:extLst>
              <a:ext uri="{FF2B5EF4-FFF2-40B4-BE49-F238E27FC236}">
                <a16:creationId xmlns:a16="http://schemas.microsoft.com/office/drawing/2014/main" id="{DA7BC85B-9CA4-BD02-C544-950B513FF7E0}"/>
              </a:ext>
            </a:extLst>
          </p:cNvPr>
          <p:cNvSpPr/>
          <p:nvPr/>
        </p:nvSpPr>
        <p:spPr>
          <a:xfrm>
            <a:off x="7084316" y="816324"/>
            <a:ext cx="208347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Google Shape;457;p54">
            <a:extLst>
              <a:ext uri="{FF2B5EF4-FFF2-40B4-BE49-F238E27FC236}">
                <a16:creationId xmlns:a16="http://schemas.microsoft.com/office/drawing/2014/main" id="{66814EDE-D57E-57D8-0A68-01FC8DEF9176}"/>
              </a:ext>
            </a:extLst>
          </p:cNvPr>
          <p:cNvSpPr txBox="1"/>
          <p:nvPr/>
        </p:nvSpPr>
        <p:spPr>
          <a:xfrm>
            <a:off x="11432721" y="8118797"/>
            <a:ext cx="44396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Image source: A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dversarial audio </a:t>
            </a:r>
            <a:r>
              <a:rPr lang="en-US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onahue et al.</a:t>
            </a:r>
            <a:endParaRPr lang="en-US" sz="1200" b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13" name="Picture 12" descr="A close-up of different colored squares&#10;&#10;Description automatically generated">
            <a:extLst>
              <a:ext uri="{FF2B5EF4-FFF2-40B4-BE49-F238E27FC236}">
                <a16:creationId xmlns:a16="http://schemas.microsoft.com/office/drawing/2014/main" id="{B8464C8E-C573-5AAA-F0CB-383372FF9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1" r="53178" b="12476"/>
          <a:stretch/>
        </p:blipFill>
        <p:spPr>
          <a:xfrm>
            <a:off x="2316550" y="3204271"/>
            <a:ext cx="4064394" cy="273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AF08A6-75EB-70BB-C538-7057B8A1785F}"/>
              </a:ext>
            </a:extLst>
          </p:cNvPr>
          <p:cNvSpPr txBox="1"/>
          <p:nvPr/>
        </p:nvSpPr>
        <p:spPr>
          <a:xfrm>
            <a:off x="2660650" y="6939399"/>
            <a:ext cx="10934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Hence the </a:t>
            </a:r>
            <a:r>
              <a:rPr lang="en-IN" sz="2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DCGAN</a:t>
            </a: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architecture was modified to accommodate this change in the data.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 descr="A close-up of different colored squares&#10;&#10;Description automatically generated">
            <a:extLst>
              <a:ext uri="{FF2B5EF4-FFF2-40B4-BE49-F238E27FC236}">
                <a16:creationId xmlns:a16="http://schemas.microsoft.com/office/drawing/2014/main" id="{8C29F03B-58D5-C7E5-7741-776A22585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 t="19480" r="5115" b="10947"/>
          <a:stretch/>
        </p:blipFill>
        <p:spPr>
          <a:xfrm>
            <a:off x="9386560" y="3204271"/>
            <a:ext cx="4065200" cy="273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8B5F09A-5550-1F35-EC80-8D3DFBA9AF04}"/>
              </a:ext>
            </a:extLst>
          </p:cNvPr>
          <p:cNvSpPr/>
          <p:nvPr/>
        </p:nvSpPr>
        <p:spPr>
          <a:xfrm>
            <a:off x="7086600" y="4038600"/>
            <a:ext cx="1543050" cy="1352550"/>
          </a:xfrm>
          <a:prstGeom prst="rightArrow">
            <a:avLst/>
          </a:prstGeom>
          <a:solidFill>
            <a:schemeClr val="bg2"/>
          </a:solidFill>
          <a:ln w="127000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pPr algn="ctr"/>
            <a:r>
              <a:rPr lang="en-US" sz="2800" dirty="0" err="1"/>
              <a:t>WaveGANs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79501" y="1512833"/>
            <a:ext cx="13696999" cy="903776"/>
          </a:xfrm>
        </p:spPr>
        <p:txBody>
          <a:bodyPr>
            <a:no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 2D filters cannot be used, 5x5 2D filters in </a:t>
            </a:r>
            <a:r>
              <a:rPr lang="en-IN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DCGAN</a:t>
            </a:r>
            <a:r>
              <a:rPr lang="en-I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now become 25 long 1D filters in </a:t>
            </a:r>
            <a:r>
              <a:rPr lang="en-IN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Google Shape;457;p54">
            <a:extLst>
              <a:ext uri="{FF2B5EF4-FFF2-40B4-BE49-F238E27FC236}">
                <a16:creationId xmlns:a16="http://schemas.microsoft.com/office/drawing/2014/main" id="{66814EDE-D57E-57D8-0A68-01FC8DEF9176}"/>
              </a:ext>
            </a:extLst>
          </p:cNvPr>
          <p:cNvSpPr txBox="1"/>
          <p:nvPr/>
        </p:nvSpPr>
        <p:spPr>
          <a:xfrm>
            <a:off x="11432721" y="8118797"/>
            <a:ext cx="44396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Image source: 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dversarial audio D</a:t>
            </a: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onahue et al.</a:t>
            </a:r>
            <a:endParaRPr lang="en-US" sz="1200" b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C8DB6-C991-6D8A-A5F9-E3B0A7D8440A}"/>
              </a:ext>
            </a:extLst>
          </p:cNvPr>
          <p:cNvSpPr txBox="1"/>
          <p:nvPr/>
        </p:nvSpPr>
        <p:spPr>
          <a:xfrm>
            <a:off x="2364429" y="7326330"/>
            <a:ext cx="11527142" cy="454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Periodic patterns are unusual in natural images but a fundamental structure in audio.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CE42DC-541E-1217-2A6D-6ADDA5626294}"/>
              </a:ext>
            </a:extLst>
          </p:cNvPr>
          <p:cNvGrpSpPr/>
          <p:nvPr/>
        </p:nvGrpSpPr>
        <p:grpSpPr>
          <a:xfrm>
            <a:off x="4138900" y="3914591"/>
            <a:ext cx="7978201" cy="2924851"/>
            <a:chOff x="7924801" y="3368394"/>
            <a:chExt cx="7978201" cy="3280267"/>
          </a:xfrm>
        </p:grpSpPr>
        <p:pic>
          <p:nvPicPr>
            <p:cNvPr id="13" name="Picture 12" descr="A close-up of different colored squares&#10;&#10;Description automatically generated">
              <a:extLst>
                <a:ext uri="{FF2B5EF4-FFF2-40B4-BE49-F238E27FC236}">
                  <a16:creationId xmlns:a16="http://schemas.microsoft.com/office/drawing/2014/main" id="{B8464C8E-C573-5AAA-F0CB-383372FF9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51" b="12476"/>
            <a:stretch/>
          </p:blipFill>
          <p:spPr>
            <a:xfrm>
              <a:off x="8130602" y="3368394"/>
              <a:ext cx="7772400" cy="24492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38E58F-BE03-CBCC-CE89-9A8EBCC43477}"/>
                </a:ext>
              </a:extLst>
            </p:cNvPr>
            <p:cNvSpPr txBox="1"/>
            <p:nvPr/>
          </p:nvSpPr>
          <p:spPr>
            <a:xfrm>
              <a:off x="7924801" y="6165414"/>
              <a:ext cx="4019550" cy="483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Natural images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571C02-503C-B92A-B3F1-4DE196E3F441}"/>
                </a:ext>
              </a:extLst>
            </p:cNvPr>
            <p:cNvSpPr txBox="1"/>
            <p:nvPr/>
          </p:nvSpPr>
          <p:spPr>
            <a:xfrm>
              <a:off x="12484311" y="6127623"/>
              <a:ext cx="3037691" cy="509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Audio slices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45B76F0-EADE-282A-4CCA-BDC2091FB0EC}"/>
              </a:ext>
            </a:extLst>
          </p:cNvPr>
          <p:cNvSpPr/>
          <p:nvPr/>
        </p:nvSpPr>
        <p:spPr>
          <a:xfrm>
            <a:off x="2244008" y="7059692"/>
            <a:ext cx="11767984" cy="1107754"/>
          </a:xfrm>
          <a:prstGeom prst="roundRect">
            <a:avLst/>
          </a:prstGeom>
          <a:noFill/>
          <a:ln w="19050">
            <a:solidFill>
              <a:srgbClr val="FF8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C79AB-7D4C-7CA7-9A9B-CDAC4DCBEB7E}"/>
              </a:ext>
            </a:extLst>
          </p:cNvPr>
          <p:cNvSpPr txBox="1"/>
          <p:nvPr/>
        </p:nvSpPr>
        <p:spPr>
          <a:xfrm>
            <a:off x="2825347" y="2347091"/>
            <a:ext cx="10605307" cy="84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image below compares the first eight principal components for 5x5 patches from natural images with those of length-25 audio slices from speech.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25139274-29C3-D29E-0167-53C5645B6E6A}"/>
              </a:ext>
            </a:extLst>
          </p:cNvPr>
          <p:cNvSpPr/>
          <p:nvPr/>
        </p:nvSpPr>
        <p:spPr>
          <a:xfrm>
            <a:off x="7084316" y="816324"/>
            <a:ext cx="208347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1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FD92F67-6229-88E9-0BA4-44332D0D16D9}"/>
              </a:ext>
            </a:extLst>
          </p:cNvPr>
          <p:cNvSpPr/>
          <p:nvPr/>
        </p:nvSpPr>
        <p:spPr>
          <a:xfrm>
            <a:off x="7721601" y="3169920"/>
            <a:ext cx="7823200" cy="4287520"/>
          </a:xfrm>
          <a:prstGeom prst="roundRect">
            <a:avLst/>
          </a:prstGeom>
          <a:noFill/>
          <a:ln w="19050">
            <a:solidFill>
              <a:srgbClr val="FF8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pPr algn="ctr"/>
            <a:r>
              <a:rPr lang="en-US" sz="2800" dirty="0" err="1"/>
              <a:t>WaveGANs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91857" y="1512833"/>
            <a:ext cx="13986243" cy="90377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upscaling, instead of using transpose convolutions,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employs a technique called phase shuffle, which involves using up-sampling layers (nearest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neighbors</a:t>
            </a:r>
            <a:r>
              <a:rPr lang="en-IN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followed by normal convolutions.</a:t>
            </a:r>
          </a:p>
        </p:txBody>
      </p:sp>
      <p:sp>
        <p:nvSpPr>
          <p:cNvPr id="8" name="Google Shape;457;p54">
            <a:extLst>
              <a:ext uri="{FF2B5EF4-FFF2-40B4-BE49-F238E27FC236}">
                <a16:creationId xmlns:a16="http://schemas.microsoft.com/office/drawing/2014/main" id="{66814EDE-D57E-57D8-0A68-01FC8DEF9176}"/>
              </a:ext>
            </a:extLst>
          </p:cNvPr>
          <p:cNvSpPr txBox="1"/>
          <p:nvPr/>
        </p:nvSpPr>
        <p:spPr>
          <a:xfrm>
            <a:off x="11432721" y="8118797"/>
            <a:ext cx="4439608" cy="30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Aft>
                <a:spcPts val="0"/>
              </a:spcAft>
              <a:buNone/>
            </a:pPr>
            <a:r>
              <a:rPr lang="en-US" sz="1200" b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Image source: A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dversarial audio </a:t>
            </a:r>
            <a:r>
              <a:rPr lang="en-US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onahue et al.</a:t>
            </a:r>
            <a:endParaRPr lang="en-US" sz="1200" b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FE50E-A4C0-954E-FDE9-B23F0E40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403" y="2932369"/>
            <a:ext cx="4287589" cy="4396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09693-412E-FF65-D2F4-B81A8F0809FF}"/>
              </a:ext>
            </a:extLst>
          </p:cNvPr>
          <p:cNvSpPr txBox="1"/>
          <p:nvPr/>
        </p:nvSpPr>
        <p:spPr>
          <a:xfrm>
            <a:off x="8612507" y="3765753"/>
            <a:ext cx="7259822" cy="1612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every </a:t>
            </a:r>
            <a:r>
              <a:rPr lang="en-IN" sz="2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discriminator layer, the phase shuffle operation alters the phase of each feature map by a random shift within the range of [-n; n] samples.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FF07E-6A1C-E74E-8563-79A9D171AC6B}"/>
              </a:ext>
            </a:extLst>
          </p:cNvPr>
          <p:cNvSpPr txBox="1"/>
          <p:nvPr/>
        </p:nvSpPr>
        <p:spPr>
          <a:xfrm>
            <a:off x="8612507" y="5711249"/>
            <a:ext cx="6707959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fills in the missing samples (shown as dashed outlines) through reflection.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993F92-BD7F-1A51-D404-B69441E9EF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414" y="3896700"/>
            <a:ext cx="4318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4449F3-F8CC-934D-8F62-E2E59C86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08" y="5711249"/>
            <a:ext cx="431800" cy="444500"/>
          </a:xfrm>
          <a:prstGeom prst="rect">
            <a:avLst/>
          </a:prstGeom>
        </p:spPr>
      </p:pic>
      <p:sp>
        <p:nvSpPr>
          <p:cNvPr id="4" name="Brandline_LVC">
            <a:extLst>
              <a:ext uri="{FF2B5EF4-FFF2-40B4-BE49-F238E27FC236}">
                <a16:creationId xmlns:a16="http://schemas.microsoft.com/office/drawing/2014/main" id="{E02D1FB8-557E-2285-32FB-F4CD74D509B4}"/>
              </a:ext>
            </a:extLst>
          </p:cNvPr>
          <p:cNvSpPr/>
          <p:nvPr/>
        </p:nvSpPr>
        <p:spPr>
          <a:xfrm>
            <a:off x="7084316" y="816324"/>
            <a:ext cx="208347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6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634360B-A86F-1F68-180F-BB49E42C092A}"/>
              </a:ext>
            </a:extLst>
          </p:cNvPr>
          <p:cNvSpPr/>
          <p:nvPr/>
        </p:nvSpPr>
        <p:spPr>
          <a:xfrm>
            <a:off x="2133600" y="2854181"/>
            <a:ext cx="11988800" cy="1416577"/>
          </a:xfrm>
          <a:prstGeom prst="roundRect">
            <a:avLst/>
          </a:prstGeom>
          <a:noFill/>
          <a:ln w="19050">
            <a:solidFill>
              <a:srgbClr val="05AF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pPr algn="ctr"/>
            <a:r>
              <a:rPr lang="en-US" sz="2800" dirty="0" err="1"/>
              <a:t>WaveGANs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91857" y="1512833"/>
            <a:ext cx="13986243" cy="90377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uses a longer 1D filter and a larger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upsampling</a:t>
            </a:r>
            <a:r>
              <a:rPr lang="en-IN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factor compared to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DCGAN</a:t>
            </a:r>
            <a:r>
              <a:rPr lang="en-IN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while maintaining the same number of parameters and numerical operations.</a:t>
            </a:r>
          </a:p>
        </p:txBody>
      </p:sp>
      <p:sp>
        <p:nvSpPr>
          <p:cNvPr id="8" name="Google Shape;457;p54">
            <a:extLst>
              <a:ext uri="{FF2B5EF4-FFF2-40B4-BE49-F238E27FC236}">
                <a16:creationId xmlns:a16="http://schemas.microsoft.com/office/drawing/2014/main" id="{66814EDE-D57E-57D8-0A68-01FC8DEF9176}"/>
              </a:ext>
            </a:extLst>
          </p:cNvPr>
          <p:cNvSpPr txBox="1"/>
          <p:nvPr/>
        </p:nvSpPr>
        <p:spPr>
          <a:xfrm>
            <a:off x="11432721" y="8118797"/>
            <a:ext cx="4439608" cy="30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Aft>
                <a:spcPts val="0"/>
              </a:spcAft>
              <a:buNone/>
            </a:pPr>
            <a:r>
              <a:rPr lang="en-US" sz="1200" b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Image source: A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dversarial audio </a:t>
            </a:r>
            <a:r>
              <a:rPr lang="en-US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onahue et al.</a:t>
            </a:r>
            <a:endParaRPr lang="en-US" sz="1200" b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9" name="Picture 8" descr="A different color palettes&#10;&#10;Description automatically generated with medium confidence">
            <a:extLst>
              <a:ext uri="{FF2B5EF4-FFF2-40B4-BE49-F238E27FC236}">
                <a16:creationId xmlns:a16="http://schemas.microsoft.com/office/drawing/2014/main" id="{3B124852-CAF7-9954-9603-0CAF51E0D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60" y="4501442"/>
            <a:ext cx="13037480" cy="24586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D4557-0A2B-4165-88D4-65B6839F1737}"/>
              </a:ext>
            </a:extLst>
          </p:cNvPr>
          <p:cNvGrpSpPr/>
          <p:nvPr/>
        </p:nvGrpSpPr>
        <p:grpSpPr>
          <a:xfrm>
            <a:off x="4600405" y="6748938"/>
            <a:ext cx="7055190" cy="430887"/>
            <a:chOff x="4705350" y="6201261"/>
            <a:chExt cx="7055190" cy="4308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0361AC-EE79-D34C-377D-37DD50C92C5A}"/>
                </a:ext>
              </a:extLst>
            </p:cNvPr>
            <p:cNvSpPr txBox="1"/>
            <p:nvPr/>
          </p:nvSpPr>
          <p:spPr>
            <a:xfrm>
              <a:off x="4705350" y="6201261"/>
              <a:ext cx="11584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DCGAN</a:t>
              </a: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757D13-3F84-6BF9-76E6-44014BABF261}"/>
                </a:ext>
              </a:extLst>
            </p:cNvPr>
            <p:cNvSpPr txBox="1"/>
            <p:nvPr/>
          </p:nvSpPr>
          <p:spPr>
            <a:xfrm>
              <a:off x="10267054" y="6201261"/>
              <a:ext cx="14934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WaveGAN</a:t>
              </a: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912F144-019F-06C6-7938-813F85DE06C1}"/>
              </a:ext>
            </a:extLst>
          </p:cNvPr>
          <p:cNvSpPr txBox="1"/>
          <p:nvPr/>
        </p:nvSpPr>
        <p:spPr>
          <a:xfrm>
            <a:off x="2267708" y="3142162"/>
            <a:ext cx="11720585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figure below shows the depiction of the transposed convolution operation for the first layers of the </a:t>
            </a:r>
            <a:r>
              <a:rPr lang="en-IN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DCGAN</a:t>
            </a:r>
            <a:r>
              <a:rPr lang="en-IN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IN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0342CBCE-88DE-37B5-CFE2-898A0374ED11}"/>
              </a:ext>
            </a:extLst>
          </p:cNvPr>
          <p:cNvSpPr/>
          <p:nvPr/>
        </p:nvSpPr>
        <p:spPr>
          <a:xfrm>
            <a:off x="7084316" y="816324"/>
            <a:ext cx="208347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021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WaveGAN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8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E7729BB9-710A-5396-DDD5-5D34AD48E907}"/>
              </a:ext>
            </a:extLst>
          </p:cNvPr>
          <p:cNvSpPr>
            <a:spLocks/>
          </p:cNvSpPr>
          <p:nvPr/>
        </p:nvSpPr>
        <p:spPr bwMode="auto">
          <a:xfrm>
            <a:off x="7087445" y="3804557"/>
            <a:ext cx="2038811" cy="1774523"/>
          </a:xfrm>
          <a:custGeom>
            <a:avLst/>
            <a:gdLst>
              <a:gd name="T0" fmla="*/ 549 w 1049"/>
              <a:gd name="T1" fmla="*/ 0 h 932"/>
              <a:gd name="T2" fmla="*/ 451 w 1049"/>
              <a:gd name="T3" fmla="*/ 57 h 932"/>
              <a:gd name="T4" fmla="*/ 247 w 1049"/>
              <a:gd name="T5" fmla="*/ 409 h 932"/>
              <a:gd name="T6" fmla="*/ 44 w 1049"/>
              <a:gd name="T7" fmla="*/ 762 h 932"/>
              <a:gd name="T8" fmla="*/ 142 w 1049"/>
              <a:gd name="T9" fmla="*/ 932 h 932"/>
              <a:gd name="T10" fmla="*/ 549 w 1049"/>
              <a:gd name="T11" fmla="*/ 810 h 932"/>
              <a:gd name="T12" fmla="*/ 1049 w 1049"/>
              <a:gd name="T13" fmla="*/ 753 h 932"/>
              <a:gd name="T14" fmla="*/ 851 w 1049"/>
              <a:gd name="T15" fmla="*/ 409 h 932"/>
              <a:gd name="T16" fmla="*/ 647 w 1049"/>
              <a:gd name="T17" fmla="*/ 57 h 932"/>
              <a:gd name="T18" fmla="*/ 549 w 1049"/>
              <a:gd name="T19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9" h="932">
                <a:moveTo>
                  <a:pt x="549" y="0"/>
                </a:moveTo>
                <a:cubicBezTo>
                  <a:pt x="511" y="0"/>
                  <a:pt x="472" y="19"/>
                  <a:pt x="451" y="57"/>
                </a:cubicBezTo>
                <a:cubicBezTo>
                  <a:pt x="247" y="409"/>
                  <a:pt x="247" y="409"/>
                  <a:pt x="247" y="409"/>
                </a:cubicBezTo>
                <a:cubicBezTo>
                  <a:pt x="44" y="762"/>
                  <a:pt x="44" y="762"/>
                  <a:pt x="44" y="762"/>
                </a:cubicBezTo>
                <a:cubicBezTo>
                  <a:pt x="0" y="837"/>
                  <a:pt x="55" y="932"/>
                  <a:pt x="142" y="932"/>
                </a:cubicBezTo>
                <a:cubicBezTo>
                  <a:pt x="549" y="810"/>
                  <a:pt x="549" y="810"/>
                  <a:pt x="549" y="810"/>
                </a:cubicBezTo>
                <a:cubicBezTo>
                  <a:pt x="1049" y="753"/>
                  <a:pt x="1049" y="753"/>
                  <a:pt x="1049" y="753"/>
                </a:cubicBezTo>
                <a:cubicBezTo>
                  <a:pt x="851" y="409"/>
                  <a:pt x="851" y="409"/>
                  <a:pt x="851" y="409"/>
                </a:cubicBezTo>
                <a:cubicBezTo>
                  <a:pt x="647" y="57"/>
                  <a:pt x="647" y="57"/>
                  <a:pt x="647" y="57"/>
                </a:cubicBezTo>
                <a:cubicBezTo>
                  <a:pt x="626" y="19"/>
                  <a:pt x="587" y="0"/>
                  <a:pt x="549" y="0"/>
                </a:cubicBezTo>
              </a:path>
            </a:pathLst>
          </a:custGeom>
          <a:solidFill>
            <a:srgbClr val="5BA8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 of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F9D8B-DCD4-62F3-F11B-5A10DD04283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IN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as a generative model for raw audio waveforms, has various applications in the field of audio synthesis, signal processing, and related domains. Some notable applications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Brandline_LVC">
            <a:extLst>
              <a:ext uri="{FF2B5EF4-FFF2-40B4-BE49-F238E27FC236}">
                <a16:creationId xmlns:a16="http://schemas.microsoft.com/office/drawing/2014/main" id="{C281AF56-A607-1DD9-04FE-E90DD9D90A4C}"/>
              </a:ext>
            </a:extLst>
          </p:cNvPr>
          <p:cNvSpPr/>
          <p:nvPr/>
        </p:nvSpPr>
        <p:spPr>
          <a:xfrm>
            <a:off x="5892995" y="816324"/>
            <a:ext cx="446612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8D1334-E4B9-76FA-AA2E-BBD11CAE0152}"/>
              </a:ext>
            </a:extLst>
          </p:cNvPr>
          <p:cNvSpPr txBox="1"/>
          <p:nvPr/>
        </p:nvSpPr>
        <p:spPr>
          <a:xfrm>
            <a:off x="6411274" y="3272853"/>
            <a:ext cx="34713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Sound effect generation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9BF3D3-57D2-25CF-A7BD-3B069D07A8FE}"/>
              </a:ext>
            </a:extLst>
          </p:cNvPr>
          <p:cNvSpPr txBox="1"/>
          <p:nvPr/>
        </p:nvSpPr>
        <p:spPr>
          <a:xfrm>
            <a:off x="3112173" y="7476986"/>
            <a:ext cx="24411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synthesis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F32781-471C-297B-C8E4-EC2C4DC22835}"/>
              </a:ext>
            </a:extLst>
          </p:cNvPr>
          <p:cNvSpPr txBox="1"/>
          <p:nvPr/>
        </p:nvSpPr>
        <p:spPr>
          <a:xfrm>
            <a:off x="10714520" y="7474386"/>
            <a:ext cx="21973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Music creation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304F53-74EB-EF22-62E2-C3C51120A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458" y="6051448"/>
            <a:ext cx="960570" cy="960570"/>
          </a:xfrm>
          <a:prstGeom prst="rect">
            <a:avLst/>
          </a:prstGeom>
        </p:spPr>
      </p:pic>
      <p:sp>
        <p:nvSpPr>
          <p:cNvPr id="25" name="Freeform 10">
            <a:extLst>
              <a:ext uri="{FF2B5EF4-FFF2-40B4-BE49-F238E27FC236}">
                <a16:creationId xmlns:a16="http://schemas.microsoft.com/office/drawing/2014/main" id="{1D30089B-FEF3-2DDD-EC11-1DE0B2FC42DA}"/>
              </a:ext>
            </a:extLst>
          </p:cNvPr>
          <p:cNvSpPr>
            <a:spLocks/>
          </p:cNvSpPr>
          <p:nvPr/>
        </p:nvSpPr>
        <p:spPr bwMode="auto">
          <a:xfrm>
            <a:off x="8672861" y="6116163"/>
            <a:ext cx="1835515" cy="1791710"/>
          </a:xfrm>
          <a:custGeom>
            <a:avLst/>
            <a:gdLst>
              <a:gd name="T0" fmla="*/ 377 w 944"/>
              <a:gd name="T1" fmla="*/ 0 h 941"/>
              <a:gd name="T2" fmla="*/ 277 w 944"/>
              <a:gd name="T3" fmla="*/ 59 h 941"/>
              <a:gd name="T4" fmla="*/ 190 w 944"/>
              <a:gd name="T5" fmla="*/ 475 h 941"/>
              <a:gd name="T6" fmla="*/ 0 w 944"/>
              <a:gd name="T7" fmla="*/ 941 h 941"/>
              <a:gd name="T8" fmla="*/ 397 w 944"/>
              <a:gd name="T9" fmla="*/ 932 h 941"/>
              <a:gd name="T10" fmla="*/ 804 w 944"/>
              <a:gd name="T11" fmla="*/ 922 h 941"/>
              <a:gd name="T12" fmla="*/ 898 w 944"/>
              <a:gd name="T13" fmla="*/ 749 h 941"/>
              <a:gd name="T14" fmla="*/ 686 w 944"/>
              <a:gd name="T15" fmla="*/ 402 h 941"/>
              <a:gd name="T16" fmla="*/ 474 w 944"/>
              <a:gd name="T17" fmla="*/ 54 h 941"/>
              <a:gd name="T18" fmla="*/ 377 w 944"/>
              <a:gd name="T19" fmla="*/ 0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4" h="941">
                <a:moveTo>
                  <a:pt x="377" y="0"/>
                </a:moveTo>
                <a:cubicBezTo>
                  <a:pt x="338" y="0"/>
                  <a:pt x="299" y="20"/>
                  <a:pt x="277" y="59"/>
                </a:cubicBezTo>
                <a:cubicBezTo>
                  <a:pt x="190" y="475"/>
                  <a:pt x="190" y="475"/>
                  <a:pt x="190" y="475"/>
                </a:cubicBezTo>
                <a:cubicBezTo>
                  <a:pt x="0" y="941"/>
                  <a:pt x="0" y="941"/>
                  <a:pt x="0" y="941"/>
                </a:cubicBezTo>
                <a:cubicBezTo>
                  <a:pt x="397" y="932"/>
                  <a:pt x="397" y="932"/>
                  <a:pt x="397" y="932"/>
                </a:cubicBezTo>
                <a:cubicBezTo>
                  <a:pt x="804" y="922"/>
                  <a:pt x="804" y="922"/>
                  <a:pt x="804" y="922"/>
                </a:cubicBezTo>
                <a:cubicBezTo>
                  <a:pt x="891" y="920"/>
                  <a:pt x="944" y="824"/>
                  <a:pt x="898" y="749"/>
                </a:cubicBezTo>
                <a:cubicBezTo>
                  <a:pt x="686" y="402"/>
                  <a:pt x="686" y="402"/>
                  <a:pt x="686" y="402"/>
                </a:cubicBezTo>
                <a:cubicBezTo>
                  <a:pt x="474" y="54"/>
                  <a:pt x="474" y="54"/>
                  <a:pt x="474" y="54"/>
                </a:cubicBezTo>
                <a:cubicBezTo>
                  <a:pt x="452" y="18"/>
                  <a:pt x="414" y="0"/>
                  <a:pt x="377" y="0"/>
                </a:cubicBezTo>
              </a:path>
            </a:pathLst>
          </a:custGeom>
          <a:solidFill>
            <a:srgbClr val="F294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8" name="Graphic 37" descr="Voice with solid fill">
            <a:extLst>
              <a:ext uri="{FF2B5EF4-FFF2-40B4-BE49-F238E27FC236}">
                <a16:creationId xmlns:a16="http://schemas.microsoft.com/office/drawing/2014/main" id="{DFA11695-943E-57E2-AA61-6E35CB981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0628" y="4338352"/>
            <a:ext cx="914400" cy="9144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5B8BA799-5341-8303-DB06-035EB2E13CC1}"/>
              </a:ext>
            </a:extLst>
          </p:cNvPr>
          <p:cNvSpPr>
            <a:spLocks/>
          </p:cNvSpPr>
          <p:nvPr/>
        </p:nvSpPr>
        <p:spPr bwMode="auto">
          <a:xfrm>
            <a:off x="8153651" y="5238212"/>
            <a:ext cx="1067670" cy="340869"/>
          </a:xfrm>
          <a:custGeom>
            <a:avLst/>
            <a:gdLst>
              <a:gd name="T0" fmla="*/ 500 w 549"/>
              <a:gd name="T1" fmla="*/ 0 h 179"/>
              <a:gd name="T2" fmla="*/ 0 w 549"/>
              <a:gd name="T3" fmla="*/ 57 h 179"/>
              <a:gd name="T4" fmla="*/ 407 w 549"/>
              <a:gd name="T5" fmla="*/ 179 h 179"/>
              <a:gd name="T6" fmla="*/ 505 w 549"/>
              <a:gd name="T7" fmla="*/ 9 h 179"/>
              <a:gd name="T8" fmla="*/ 500 w 549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9" h="179">
                <a:moveTo>
                  <a:pt x="500" y="0"/>
                </a:moveTo>
                <a:cubicBezTo>
                  <a:pt x="0" y="57"/>
                  <a:pt x="0" y="57"/>
                  <a:pt x="0" y="5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94" y="179"/>
                  <a:pt x="549" y="84"/>
                  <a:pt x="505" y="9"/>
                </a:cubicBezTo>
                <a:cubicBezTo>
                  <a:pt x="500" y="0"/>
                  <a:pt x="500" y="0"/>
                  <a:pt x="500" y="0"/>
                </a:cubicBezTo>
              </a:path>
            </a:pathLst>
          </a:custGeom>
          <a:solidFill>
            <a:srgbClr val="288D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8875C59F-D77C-D7CA-E807-722DB8169065}"/>
              </a:ext>
            </a:extLst>
          </p:cNvPr>
          <p:cNvSpPr>
            <a:spLocks/>
          </p:cNvSpPr>
          <p:nvPr/>
        </p:nvSpPr>
        <p:spPr bwMode="auto">
          <a:xfrm>
            <a:off x="6603337" y="6061738"/>
            <a:ext cx="593800" cy="926648"/>
          </a:xfrm>
          <a:custGeom>
            <a:avLst/>
            <a:gdLst>
              <a:gd name="T0" fmla="*/ 0 w 306"/>
              <a:gd name="T1" fmla="*/ 87 h 487"/>
              <a:gd name="T2" fmla="*/ 306 w 306"/>
              <a:gd name="T3" fmla="*/ 487 h 487"/>
              <a:gd name="T4" fmla="*/ 201 w 306"/>
              <a:gd name="T5" fmla="*/ 75 h 487"/>
              <a:gd name="T6" fmla="*/ 5 w 306"/>
              <a:gd name="T7" fmla="*/ 78 h 487"/>
              <a:gd name="T8" fmla="*/ 0 w 306"/>
              <a:gd name="T9" fmla="*/ 87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487">
                <a:moveTo>
                  <a:pt x="0" y="87"/>
                </a:moveTo>
                <a:cubicBezTo>
                  <a:pt x="306" y="487"/>
                  <a:pt x="306" y="487"/>
                  <a:pt x="306" y="487"/>
                </a:cubicBezTo>
                <a:cubicBezTo>
                  <a:pt x="201" y="75"/>
                  <a:pt x="201" y="75"/>
                  <a:pt x="201" y="75"/>
                </a:cubicBezTo>
                <a:cubicBezTo>
                  <a:pt x="156" y="0"/>
                  <a:pt x="47" y="2"/>
                  <a:pt x="5" y="78"/>
                </a:cubicBezTo>
                <a:cubicBezTo>
                  <a:pt x="0" y="87"/>
                  <a:pt x="0" y="87"/>
                  <a:pt x="0" y="87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3C22E182-3802-C11F-5EA5-41F2BFB90E1B}"/>
              </a:ext>
            </a:extLst>
          </p:cNvPr>
          <p:cNvSpPr>
            <a:spLocks/>
          </p:cNvSpPr>
          <p:nvPr/>
        </p:nvSpPr>
        <p:spPr bwMode="auto">
          <a:xfrm>
            <a:off x="5762365" y="6226444"/>
            <a:ext cx="2132414" cy="1661378"/>
          </a:xfrm>
          <a:custGeom>
            <a:avLst/>
            <a:gdLst>
              <a:gd name="T0" fmla="*/ 432 w 1097"/>
              <a:gd name="T1" fmla="*/ 0 h 872"/>
              <a:gd name="T2" fmla="*/ 239 w 1097"/>
              <a:gd name="T3" fmla="*/ 347 h 872"/>
              <a:gd name="T4" fmla="*/ 42 w 1097"/>
              <a:gd name="T5" fmla="*/ 703 h 872"/>
              <a:gd name="T6" fmla="*/ 141 w 1097"/>
              <a:gd name="T7" fmla="*/ 872 h 872"/>
              <a:gd name="T8" fmla="*/ 143 w 1097"/>
              <a:gd name="T9" fmla="*/ 872 h 872"/>
              <a:gd name="T10" fmla="*/ 550 w 1097"/>
              <a:gd name="T11" fmla="*/ 865 h 872"/>
              <a:gd name="T12" fmla="*/ 957 w 1097"/>
              <a:gd name="T13" fmla="*/ 858 h 872"/>
              <a:gd name="T14" fmla="*/ 1052 w 1097"/>
              <a:gd name="T15" fmla="*/ 686 h 872"/>
              <a:gd name="T16" fmla="*/ 738 w 1097"/>
              <a:gd name="T17" fmla="*/ 400 h 872"/>
              <a:gd name="T18" fmla="*/ 432 w 1097"/>
              <a:gd name="T19" fmla="*/ 0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7" h="872">
                <a:moveTo>
                  <a:pt x="432" y="0"/>
                </a:moveTo>
                <a:cubicBezTo>
                  <a:pt x="239" y="347"/>
                  <a:pt x="239" y="347"/>
                  <a:pt x="239" y="347"/>
                </a:cubicBezTo>
                <a:cubicBezTo>
                  <a:pt x="42" y="703"/>
                  <a:pt x="42" y="703"/>
                  <a:pt x="42" y="703"/>
                </a:cubicBezTo>
                <a:cubicBezTo>
                  <a:pt x="0" y="779"/>
                  <a:pt x="55" y="872"/>
                  <a:pt x="141" y="872"/>
                </a:cubicBezTo>
                <a:cubicBezTo>
                  <a:pt x="142" y="872"/>
                  <a:pt x="142" y="872"/>
                  <a:pt x="143" y="872"/>
                </a:cubicBezTo>
                <a:cubicBezTo>
                  <a:pt x="550" y="865"/>
                  <a:pt x="550" y="865"/>
                  <a:pt x="550" y="865"/>
                </a:cubicBezTo>
                <a:cubicBezTo>
                  <a:pt x="957" y="858"/>
                  <a:pt x="957" y="858"/>
                  <a:pt x="957" y="858"/>
                </a:cubicBezTo>
                <a:cubicBezTo>
                  <a:pt x="1044" y="856"/>
                  <a:pt x="1097" y="761"/>
                  <a:pt x="1052" y="686"/>
                </a:cubicBezTo>
                <a:cubicBezTo>
                  <a:pt x="738" y="400"/>
                  <a:pt x="738" y="400"/>
                  <a:pt x="738" y="400"/>
                </a:cubicBezTo>
                <a:cubicBezTo>
                  <a:pt x="432" y="0"/>
                  <a:pt x="432" y="0"/>
                  <a:pt x="432" y="0"/>
                </a:cubicBezTo>
              </a:path>
            </a:pathLst>
          </a:custGeom>
          <a:solidFill>
            <a:srgbClr val="8E8E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27783944-00DE-D913-6366-037AC611EB30}"/>
              </a:ext>
            </a:extLst>
          </p:cNvPr>
          <p:cNvSpPr>
            <a:spLocks/>
          </p:cNvSpPr>
          <p:nvPr/>
        </p:nvSpPr>
        <p:spPr bwMode="auto">
          <a:xfrm>
            <a:off x="8373036" y="7021327"/>
            <a:ext cx="669853" cy="892275"/>
          </a:xfrm>
          <a:custGeom>
            <a:avLst/>
            <a:gdLst>
              <a:gd name="T0" fmla="*/ 154 w 344"/>
              <a:gd name="T1" fmla="*/ 466 h 469"/>
              <a:gd name="T2" fmla="*/ 344 w 344"/>
              <a:gd name="T3" fmla="*/ 0 h 469"/>
              <a:gd name="T4" fmla="*/ 42 w 344"/>
              <a:gd name="T5" fmla="*/ 299 h 469"/>
              <a:gd name="T6" fmla="*/ 144 w 344"/>
              <a:gd name="T7" fmla="*/ 467 h 469"/>
              <a:gd name="T8" fmla="*/ 154 w 344"/>
              <a:gd name="T9" fmla="*/ 466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4" h="469">
                <a:moveTo>
                  <a:pt x="154" y="466"/>
                </a:moveTo>
                <a:cubicBezTo>
                  <a:pt x="344" y="0"/>
                  <a:pt x="344" y="0"/>
                  <a:pt x="344" y="0"/>
                </a:cubicBezTo>
                <a:cubicBezTo>
                  <a:pt x="42" y="299"/>
                  <a:pt x="42" y="299"/>
                  <a:pt x="42" y="299"/>
                </a:cubicBezTo>
                <a:cubicBezTo>
                  <a:pt x="0" y="375"/>
                  <a:pt x="57" y="469"/>
                  <a:pt x="144" y="467"/>
                </a:cubicBezTo>
                <a:cubicBezTo>
                  <a:pt x="154" y="466"/>
                  <a:pt x="154" y="466"/>
                  <a:pt x="154" y="466"/>
                </a:cubicBezTo>
              </a:path>
            </a:pathLst>
          </a:custGeom>
          <a:solidFill>
            <a:srgbClr val="EE73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7" name="Graphic 46" descr="Music notes with solid fill">
            <a:extLst>
              <a:ext uri="{FF2B5EF4-FFF2-40B4-BE49-F238E27FC236}">
                <a16:creationId xmlns:a16="http://schemas.microsoft.com/office/drawing/2014/main" id="{49AE46DE-3231-DACF-324A-2A6F81A23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3418" y="6775429"/>
            <a:ext cx="914400" cy="914400"/>
          </a:xfrm>
          <a:prstGeom prst="rect">
            <a:avLst/>
          </a:prstGeom>
        </p:spPr>
      </p:pic>
      <p:pic>
        <p:nvPicPr>
          <p:cNvPr id="48" name="Graphic 47" descr="Chat with solid fill">
            <a:extLst>
              <a:ext uri="{FF2B5EF4-FFF2-40B4-BE49-F238E27FC236}">
                <a16:creationId xmlns:a16="http://schemas.microsoft.com/office/drawing/2014/main" id="{DDB7F2AE-7F1D-0B8A-7A0D-9A5C19F35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1377" y="68059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EF3DDB-CD36-DDD5-9890-55F685F821F7}"/>
              </a:ext>
            </a:extLst>
          </p:cNvPr>
          <p:cNvSpPr/>
          <p:nvPr/>
        </p:nvSpPr>
        <p:spPr>
          <a:xfrm>
            <a:off x="7710287" y="3310160"/>
            <a:ext cx="7001393" cy="3720559"/>
          </a:xfrm>
          <a:prstGeom prst="roundRect">
            <a:avLst/>
          </a:prstGeom>
          <a:noFill/>
          <a:ln w="19050">
            <a:solidFill>
              <a:srgbClr val="88A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>
            <a:normAutofit/>
          </a:bodyPr>
          <a:lstStyle/>
          <a:p>
            <a:r>
              <a:rPr lang="en-US" sz="2800" dirty="0"/>
              <a:t>Application of </a:t>
            </a:r>
            <a:r>
              <a:rPr lang="en-US" sz="2800" dirty="0" err="1"/>
              <a:t>WaveGAN</a:t>
            </a:r>
            <a:endParaRPr lang="en-US" sz="2800" dirty="0"/>
          </a:p>
        </p:txBody>
      </p:sp>
      <p:pic>
        <p:nvPicPr>
          <p:cNvPr id="4" name="Picture 3" descr="A robot and a person smoking&#10;&#10;Description automatically generated">
            <a:extLst>
              <a:ext uri="{FF2B5EF4-FFF2-40B4-BE49-F238E27FC236}">
                <a16:creationId xmlns:a16="http://schemas.microsoft.com/office/drawing/2014/main" id="{909C54FA-9437-B850-4972-0824E23D3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26" y="3718135"/>
            <a:ext cx="4681147" cy="2674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C2A17-138B-A82C-53E3-C4FC9387F7DD}"/>
              </a:ext>
            </a:extLst>
          </p:cNvPr>
          <p:cNvSpPr txBox="1"/>
          <p:nvPr/>
        </p:nvSpPr>
        <p:spPr>
          <a:xfrm>
            <a:off x="8676308" y="3811415"/>
            <a:ext cx="5727866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 speech synthesis uses text-to-speech systems converting written text to spoken words.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63E4B7-AFCB-978E-5DCC-C186ACA806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414" y="3896700"/>
            <a:ext cx="431800" cy="44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ABCC51-337E-AA6D-9328-3A1D84A4F6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414" y="5372238"/>
            <a:ext cx="431800" cy="444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C67DB-16C1-E696-C8D6-F0F1CA55C70B}"/>
              </a:ext>
            </a:extLst>
          </p:cNvPr>
          <p:cNvSpPr txBox="1"/>
          <p:nvPr/>
        </p:nvSpPr>
        <p:spPr>
          <a:xfrm>
            <a:off x="8672418" y="5305923"/>
            <a:ext cx="5656746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however, can be trained on human speech to create fresh speech samples.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92FDBE-D12C-7518-C110-9D6126482B2B}"/>
              </a:ext>
            </a:extLst>
          </p:cNvPr>
          <p:cNvGrpSpPr/>
          <p:nvPr/>
        </p:nvGrpSpPr>
        <p:grpSpPr>
          <a:xfrm>
            <a:off x="4294000" y="1620803"/>
            <a:ext cx="7668000" cy="722767"/>
            <a:chOff x="4294000" y="1620803"/>
            <a:chExt cx="7668000" cy="722767"/>
          </a:xfrm>
        </p:grpSpPr>
        <p:sp>
          <p:nvSpPr>
            <p:cNvPr id="24" name="Google Shape;940;p89">
              <a:extLst>
                <a:ext uri="{FF2B5EF4-FFF2-40B4-BE49-F238E27FC236}">
                  <a16:creationId xmlns:a16="http://schemas.microsoft.com/office/drawing/2014/main" id="{97050628-F863-288C-E5C7-38F9CE2D2C9F}"/>
                </a:ext>
              </a:extLst>
            </p:cNvPr>
            <p:cNvSpPr/>
            <p:nvPr/>
          </p:nvSpPr>
          <p:spPr>
            <a:xfrm>
              <a:off x="4294000" y="1620803"/>
              <a:ext cx="7668000" cy="72276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48F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25" name="Google Shape;941;p89">
              <a:extLst>
                <a:ext uri="{FF2B5EF4-FFF2-40B4-BE49-F238E27FC236}">
                  <a16:creationId xmlns:a16="http://schemas.microsoft.com/office/drawing/2014/main" id="{DAA93B0E-5C9D-4518-EA8F-A66BFC332E2C}"/>
                </a:ext>
              </a:extLst>
            </p:cNvPr>
            <p:cNvSpPr/>
            <p:nvPr/>
          </p:nvSpPr>
          <p:spPr>
            <a:xfrm>
              <a:off x="4411597" y="1620803"/>
              <a:ext cx="7432807" cy="72276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88A9E2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26" name="Google Shape;942;p89">
              <a:extLst>
                <a:ext uri="{FF2B5EF4-FFF2-40B4-BE49-F238E27FC236}">
                  <a16:creationId xmlns:a16="http://schemas.microsoft.com/office/drawing/2014/main" id="{F8340049-20C5-68F3-961C-F2CBF7B7165E}"/>
                </a:ext>
              </a:extLst>
            </p:cNvPr>
            <p:cNvSpPr txBox="1"/>
            <p:nvPr/>
          </p:nvSpPr>
          <p:spPr>
            <a:xfrm>
              <a:off x="4837834" y="1685967"/>
              <a:ext cx="6580332" cy="632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lnSpc>
                  <a:spcPct val="114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Speech</a:t>
              </a:r>
              <a:r>
                <a:rPr lang="en-US" sz="2200" b="1" i="0" u="none" strike="noStrike" cap="none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synthesis</a:t>
              </a: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Brandline_LVC">
            <a:extLst>
              <a:ext uri="{FF2B5EF4-FFF2-40B4-BE49-F238E27FC236}">
                <a16:creationId xmlns:a16="http://schemas.microsoft.com/office/drawing/2014/main" id="{743C45AA-3BDD-F7E0-0C73-7515C997D40B}"/>
              </a:ext>
            </a:extLst>
          </p:cNvPr>
          <p:cNvSpPr/>
          <p:nvPr/>
        </p:nvSpPr>
        <p:spPr>
          <a:xfrm>
            <a:off x="5892995" y="816324"/>
            <a:ext cx="446612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896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590A551-C0ED-31F4-955F-DE305DACC730}"/>
              </a:ext>
            </a:extLst>
          </p:cNvPr>
          <p:cNvSpPr/>
          <p:nvPr/>
        </p:nvSpPr>
        <p:spPr>
          <a:xfrm>
            <a:off x="9245600" y="4064000"/>
            <a:ext cx="6035040" cy="3596640"/>
          </a:xfrm>
          <a:prstGeom prst="roundRect">
            <a:avLst/>
          </a:prstGeom>
          <a:noFill/>
          <a:ln w="19050">
            <a:solidFill>
              <a:srgbClr val="88A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>
            <a:normAutofit/>
          </a:bodyPr>
          <a:lstStyle/>
          <a:p>
            <a:r>
              <a:rPr lang="en-US" sz="2800" dirty="0"/>
              <a:t>Application of </a:t>
            </a:r>
            <a:r>
              <a:rPr lang="en-US" sz="2800" dirty="0" err="1"/>
              <a:t>WaveGAN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E1A58-6272-FDF6-2FD0-7A621FE820CA}"/>
              </a:ext>
            </a:extLst>
          </p:cNvPr>
          <p:cNvSpPr txBox="1"/>
          <p:nvPr/>
        </p:nvSpPr>
        <p:spPr>
          <a:xfrm>
            <a:off x="2170430" y="2737533"/>
            <a:ext cx="12225020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 produce a variety of sounds, from </a:t>
            </a:r>
            <a:r>
              <a:rPr lang="en-IN" sz="2200" b="1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environmental noises </a:t>
            </a: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 rain or wind to </a:t>
            </a:r>
            <a:r>
              <a:rPr lang="en-IN" sz="2200" b="1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mechanical sounds </a:t>
            </a: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 engine hums or beeps.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53355F-0645-F3E7-61DE-514BEB1E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73" y="4282184"/>
            <a:ext cx="6978270" cy="31602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B1F19B2-B04B-2147-AD95-59359EDEAB74}"/>
              </a:ext>
            </a:extLst>
          </p:cNvPr>
          <p:cNvGrpSpPr/>
          <p:nvPr/>
        </p:nvGrpSpPr>
        <p:grpSpPr>
          <a:xfrm>
            <a:off x="9676050" y="4478247"/>
            <a:ext cx="5220777" cy="2770349"/>
            <a:chOff x="9940210" y="4762727"/>
            <a:chExt cx="5220777" cy="27703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034E2D-86D4-454A-1A1C-5034B978DE7A}"/>
                </a:ext>
              </a:extLst>
            </p:cNvPr>
            <p:cNvSpPr txBox="1"/>
            <p:nvPr/>
          </p:nvSpPr>
          <p:spPr>
            <a:xfrm>
              <a:off x="10528773" y="4762727"/>
              <a:ext cx="4632214" cy="1226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b="0" i="0" dirty="0">
                  <a:solidFill>
                    <a:srgbClr val="37415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does not even need to record the actual objects, thus saving time and resources.</a:t>
              </a:r>
              <a:endPara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D742DC-E94E-101C-1904-5363070B909C}"/>
                </a:ext>
              </a:extLst>
            </p:cNvPr>
            <p:cNvSpPr txBox="1"/>
            <p:nvPr/>
          </p:nvSpPr>
          <p:spPr>
            <a:xfrm>
              <a:off x="10557446" y="6306522"/>
              <a:ext cx="4220656" cy="1226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can be highly beneficial in the gaming industry and film production.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DFF6B03-53B3-7994-47D9-08A9695A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0210" y="4821862"/>
              <a:ext cx="431800" cy="4445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BD5412F-7CF5-3000-C851-7301BE2A2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0210" y="6380507"/>
              <a:ext cx="431800" cy="4445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88ECBA-84F3-025B-16E4-ED04BFB7A6E7}"/>
              </a:ext>
            </a:extLst>
          </p:cNvPr>
          <p:cNvGrpSpPr/>
          <p:nvPr/>
        </p:nvGrpSpPr>
        <p:grpSpPr>
          <a:xfrm>
            <a:off x="4294000" y="1620803"/>
            <a:ext cx="7668000" cy="722767"/>
            <a:chOff x="4294000" y="1620803"/>
            <a:chExt cx="7668000" cy="722767"/>
          </a:xfrm>
        </p:grpSpPr>
        <p:sp>
          <p:nvSpPr>
            <p:cNvPr id="48" name="Google Shape;940;p89">
              <a:extLst>
                <a:ext uri="{FF2B5EF4-FFF2-40B4-BE49-F238E27FC236}">
                  <a16:creationId xmlns:a16="http://schemas.microsoft.com/office/drawing/2014/main" id="{CCE38EB8-4EA6-715C-C7C3-9F0A09129E72}"/>
                </a:ext>
              </a:extLst>
            </p:cNvPr>
            <p:cNvSpPr/>
            <p:nvPr/>
          </p:nvSpPr>
          <p:spPr>
            <a:xfrm>
              <a:off x="4294000" y="1620803"/>
              <a:ext cx="7668000" cy="72276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48F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49" name="Google Shape;941;p89">
              <a:extLst>
                <a:ext uri="{FF2B5EF4-FFF2-40B4-BE49-F238E27FC236}">
                  <a16:creationId xmlns:a16="http://schemas.microsoft.com/office/drawing/2014/main" id="{584C2AA9-B1CD-A355-A0AE-54BD87617B9D}"/>
                </a:ext>
              </a:extLst>
            </p:cNvPr>
            <p:cNvSpPr/>
            <p:nvPr/>
          </p:nvSpPr>
          <p:spPr>
            <a:xfrm>
              <a:off x="4411597" y="1620803"/>
              <a:ext cx="7432807" cy="72276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88A9E2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50" name="Google Shape;942;p89">
              <a:extLst>
                <a:ext uri="{FF2B5EF4-FFF2-40B4-BE49-F238E27FC236}">
                  <a16:creationId xmlns:a16="http://schemas.microsoft.com/office/drawing/2014/main" id="{4386BAAB-3C6E-A6A2-2BF5-B3796535EF80}"/>
                </a:ext>
              </a:extLst>
            </p:cNvPr>
            <p:cNvSpPr txBox="1"/>
            <p:nvPr/>
          </p:nvSpPr>
          <p:spPr>
            <a:xfrm>
              <a:off x="4837834" y="1685967"/>
              <a:ext cx="6580332" cy="632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lnSpc>
                  <a:spcPct val="114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i="0" u="none" strike="noStrike" cap="none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Sound effect generation</a:t>
              </a: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Brandline_LVC">
            <a:extLst>
              <a:ext uri="{FF2B5EF4-FFF2-40B4-BE49-F238E27FC236}">
                <a16:creationId xmlns:a16="http://schemas.microsoft.com/office/drawing/2014/main" id="{3D5A715F-362E-1E37-F769-F046DEB473F9}"/>
              </a:ext>
            </a:extLst>
          </p:cNvPr>
          <p:cNvSpPr/>
          <p:nvPr/>
        </p:nvSpPr>
        <p:spPr>
          <a:xfrm>
            <a:off x="5892995" y="816324"/>
            <a:ext cx="446612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4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49BB2-9813-A97A-C80F-275C24EA28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Audio Synthesis and Generation Generative Models for Audio</a:t>
            </a:r>
          </a:p>
        </p:txBody>
      </p:sp>
    </p:spTree>
    <p:extLst>
      <p:ext uri="{BB962C8B-B14F-4D97-AF65-F5344CB8AC3E}">
        <p14:creationId xmlns:p14="http://schemas.microsoft.com/office/powerpoint/2010/main" val="1070346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using a touch screen on a keyboard&#10;&#10;Description automatically generated">
            <a:extLst>
              <a:ext uri="{FF2B5EF4-FFF2-40B4-BE49-F238E27FC236}">
                <a16:creationId xmlns:a16="http://schemas.microsoft.com/office/drawing/2014/main" id="{8D79AFB6-A8C8-3790-70E1-51CDC9262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14" y="3728744"/>
            <a:ext cx="4693459" cy="26784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EF3DDB-CD36-DDD5-9890-55F685F821F7}"/>
              </a:ext>
            </a:extLst>
          </p:cNvPr>
          <p:cNvSpPr/>
          <p:nvPr/>
        </p:nvSpPr>
        <p:spPr>
          <a:xfrm>
            <a:off x="7710287" y="3310160"/>
            <a:ext cx="7001393" cy="3720559"/>
          </a:xfrm>
          <a:prstGeom prst="roundRect">
            <a:avLst/>
          </a:prstGeom>
          <a:noFill/>
          <a:ln w="19050">
            <a:solidFill>
              <a:srgbClr val="88A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>
            <a:normAutofit/>
          </a:bodyPr>
          <a:lstStyle/>
          <a:p>
            <a:r>
              <a:rPr lang="en-US" sz="2800" dirty="0"/>
              <a:t>Application of </a:t>
            </a:r>
            <a:r>
              <a:rPr lang="en-US" sz="2800" dirty="0" err="1"/>
              <a:t>WaveGAN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D5FD96-1B7F-86E3-CF49-8743AE2A3423}"/>
              </a:ext>
            </a:extLst>
          </p:cNvPr>
          <p:cNvGrpSpPr/>
          <p:nvPr/>
        </p:nvGrpSpPr>
        <p:grpSpPr>
          <a:xfrm>
            <a:off x="4294000" y="1620803"/>
            <a:ext cx="7668000" cy="722767"/>
            <a:chOff x="4294000" y="1620803"/>
            <a:chExt cx="7668000" cy="722767"/>
          </a:xfrm>
        </p:grpSpPr>
        <p:sp>
          <p:nvSpPr>
            <p:cNvPr id="10" name="Google Shape;940;p89">
              <a:extLst>
                <a:ext uri="{FF2B5EF4-FFF2-40B4-BE49-F238E27FC236}">
                  <a16:creationId xmlns:a16="http://schemas.microsoft.com/office/drawing/2014/main" id="{E3EB98BF-BEED-C4B6-5418-FCF3CFCEA60D}"/>
                </a:ext>
              </a:extLst>
            </p:cNvPr>
            <p:cNvSpPr/>
            <p:nvPr/>
          </p:nvSpPr>
          <p:spPr>
            <a:xfrm>
              <a:off x="4294000" y="1620803"/>
              <a:ext cx="7668000" cy="72276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48F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11" name="Google Shape;941;p89">
              <a:extLst>
                <a:ext uri="{FF2B5EF4-FFF2-40B4-BE49-F238E27FC236}">
                  <a16:creationId xmlns:a16="http://schemas.microsoft.com/office/drawing/2014/main" id="{0FABE33F-4B2C-0BC6-77DE-9C6815FAD904}"/>
                </a:ext>
              </a:extLst>
            </p:cNvPr>
            <p:cNvSpPr/>
            <p:nvPr/>
          </p:nvSpPr>
          <p:spPr>
            <a:xfrm>
              <a:off x="4411597" y="1620803"/>
              <a:ext cx="7432807" cy="72276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88A9E2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9" name="Google Shape;942;p89">
              <a:extLst>
                <a:ext uri="{FF2B5EF4-FFF2-40B4-BE49-F238E27FC236}">
                  <a16:creationId xmlns:a16="http://schemas.microsoft.com/office/drawing/2014/main" id="{776C1858-8698-BB5B-F9DA-9BDB73914332}"/>
                </a:ext>
              </a:extLst>
            </p:cNvPr>
            <p:cNvSpPr txBox="1"/>
            <p:nvPr/>
          </p:nvSpPr>
          <p:spPr>
            <a:xfrm>
              <a:off x="4837834" y="1685967"/>
              <a:ext cx="6580332" cy="632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lnSpc>
                  <a:spcPct val="114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i="0" u="none" strike="noStrike" cap="none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Music generation</a:t>
              </a: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E9C2A17-138B-A82C-53E3-C4FC9387F7DD}"/>
              </a:ext>
            </a:extLst>
          </p:cNvPr>
          <p:cNvSpPr txBox="1"/>
          <p:nvPr/>
        </p:nvSpPr>
        <p:spPr>
          <a:xfrm>
            <a:off x="8676308" y="3811415"/>
            <a:ext cx="5425772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 of the most exciting applications of </a:t>
            </a:r>
            <a:r>
              <a:rPr lang="en-IN" sz="2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in the field of music. </a:t>
            </a:r>
            <a:endParaRPr lang="en-IN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63E4B7-AFCB-978E-5DCC-C186ACA806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414" y="3896700"/>
            <a:ext cx="431800" cy="44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ABCC51-337E-AA6D-9328-3A1D84A4F6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414" y="5372238"/>
            <a:ext cx="431800" cy="444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9C67DB-16C1-E696-C8D6-F0F1CA55C70B}"/>
              </a:ext>
            </a:extLst>
          </p:cNvPr>
          <p:cNvSpPr txBox="1"/>
          <p:nvPr/>
        </p:nvSpPr>
        <p:spPr>
          <a:xfrm>
            <a:off x="8672418" y="5305923"/>
            <a:ext cx="5656746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 produce music or imitate instrument sounds without playing real instruments.</a:t>
            </a: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1CB2FBA0-52AB-3B46-8257-39F9A13B4D2C}"/>
              </a:ext>
            </a:extLst>
          </p:cNvPr>
          <p:cNvSpPr/>
          <p:nvPr/>
        </p:nvSpPr>
        <p:spPr>
          <a:xfrm>
            <a:off x="5892995" y="816324"/>
            <a:ext cx="446612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8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0F53E-3D95-E7DA-EF67-0FCAB93565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2615" y="1959759"/>
            <a:ext cx="9036000" cy="1011600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 signals are perceived as varying sounds over time, akin to a time series.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9440D-05D9-7D39-C47B-BAE4B000BE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2615" y="3254656"/>
            <a:ext cx="9036000" cy="1011600"/>
          </a:xfrm>
        </p:spPr>
        <p:txBody>
          <a:bodyPr/>
          <a:lstStyle/>
          <a:p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digitally process them, sampling the sound wave at discrete intervals is essential, a process dictated by the sampling rate.</a:t>
            </a:r>
            <a:endParaRPr lang="en-US" dirty="0"/>
          </a:p>
        </p:txBody>
      </p:sp>
      <p:pic>
        <p:nvPicPr>
          <p:cNvPr id="2" name="Picture 1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3F75B7CB-1AA3-585A-AE26-2EEC63A93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2030249"/>
            <a:ext cx="396244" cy="387931"/>
          </a:xfrm>
          <a:prstGeom prst="rect">
            <a:avLst/>
          </a:prstGeom>
        </p:spPr>
      </p:pic>
      <p:pic>
        <p:nvPicPr>
          <p:cNvPr id="28" name="Picture 27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EEA1EC8E-0FE8-F629-E15B-DC6A4C68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4617219"/>
            <a:ext cx="396244" cy="387931"/>
          </a:xfrm>
          <a:prstGeom prst="rect">
            <a:avLst/>
          </a:prstGeom>
        </p:spPr>
      </p:pic>
      <p:pic>
        <p:nvPicPr>
          <p:cNvPr id="29" name="Picture 28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71DDC7C1-F437-5D75-EDA1-709A5C0D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3323734"/>
            <a:ext cx="396244" cy="38793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9FFFA8-B672-8F77-F73F-9E42363591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32615" y="4566049"/>
            <a:ext cx="9034445" cy="1010072"/>
          </a:xfrm>
        </p:spPr>
        <p:txBody>
          <a:bodyPr/>
          <a:lstStyle/>
          <a:p>
            <a:r>
              <a:rPr lang="en-IN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WaveGAN</a:t>
            </a:r>
            <a:r>
              <a:rPr lang="en-IN" dirty="0"/>
              <a:t> </a:t>
            </a:r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 various applications in the field of audio synthesis, signal processing, and related domains.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07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7DF5B-FD8E-98DC-73F7-D43AF2C631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80287"/>
            <a:ext cx="12401573" cy="1447009"/>
          </a:xfrm>
        </p:spPr>
        <p:txBody>
          <a:bodyPr/>
          <a:lstStyle/>
          <a:p>
            <a:r>
              <a:rPr lang="en-IN" dirty="0"/>
              <a:t>How are audio signals typically perceived?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D69211-1FC3-1CE0-F6F5-EDF5AFB3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0433282-A221-25EF-7FE3-22F943460157}"/>
              </a:ext>
            </a:extLst>
          </p:cNvPr>
          <p:cNvSpPr txBox="1">
            <a:spLocks/>
          </p:cNvSpPr>
          <p:nvPr/>
        </p:nvSpPr>
        <p:spPr>
          <a:xfrm>
            <a:off x="2338682" y="5511422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374151"/>
                </a:solidFill>
              </a:rPr>
              <a:t>Steady frequencies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5C4872D-FCD7-A74E-C1DC-5DB56B97644D}"/>
              </a:ext>
            </a:extLst>
          </p:cNvPr>
          <p:cNvSpPr txBox="1">
            <a:spLocks/>
          </p:cNvSpPr>
          <p:nvPr/>
        </p:nvSpPr>
        <p:spPr>
          <a:xfrm>
            <a:off x="2334566" y="4568181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374151"/>
                </a:solidFill>
              </a:rPr>
              <a:t>Varying sounds over time </a:t>
            </a: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06974BA-1976-21D6-935B-FF17302893D4}"/>
              </a:ext>
            </a:extLst>
          </p:cNvPr>
          <p:cNvSpPr txBox="1">
            <a:spLocks/>
          </p:cNvSpPr>
          <p:nvPr/>
        </p:nvSpPr>
        <p:spPr>
          <a:xfrm>
            <a:off x="2334566" y="3629064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374151"/>
                </a:solidFill>
              </a:rPr>
              <a:t>Constant pitches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D0C1118-B00F-A856-FE43-836C1BEE75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As static noises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63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B3DA8E-69E6-B266-1A11-17D55E48B3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DBC8C-F0A1-02CF-84FC-DE9D86A77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25" y="7935913"/>
            <a:ext cx="13095288" cy="1004887"/>
          </a:xfrm>
        </p:spPr>
        <p:txBody>
          <a:bodyPr/>
          <a:lstStyle/>
          <a:p>
            <a:r>
              <a:rPr lang="en-IN" dirty="0"/>
              <a:t>Audio signals are perceived as varying sounds over time, akin to a time series. This temporal nature is central to how sound data is interpreted and </a:t>
            </a:r>
            <a:r>
              <a:rPr lang="en-US" dirty="0"/>
              <a:t>analyzed</a:t>
            </a:r>
            <a:r>
              <a:rPr lang="en-IN" dirty="0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3F581E-A6C3-263B-8782-F2C3687CA6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How are audio signals typically perceived?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3BECBC-B45A-14E9-1925-EC6CA9D92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100" y="1193800"/>
            <a:ext cx="1135063" cy="830263"/>
          </a:xfrm>
        </p:spPr>
        <p:txBody>
          <a:bodyPr>
            <a:normAutofit/>
          </a:bodyPr>
          <a:lstStyle/>
          <a:p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42D80C4-95EA-30F8-83EB-290E7A7EB69A}"/>
              </a:ext>
            </a:extLst>
          </p:cNvPr>
          <p:cNvSpPr txBox="1">
            <a:spLocks/>
          </p:cNvSpPr>
          <p:nvPr/>
        </p:nvSpPr>
        <p:spPr>
          <a:xfrm>
            <a:off x="2338682" y="5511422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374151"/>
                </a:solidFill>
              </a:rPr>
              <a:t>Steady frequencies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A385D05-2811-EDDB-F545-63ABE11BB604}"/>
              </a:ext>
            </a:extLst>
          </p:cNvPr>
          <p:cNvSpPr txBox="1">
            <a:spLocks/>
          </p:cNvSpPr>
          <p:nvPr/>
        </p:nvSpPr>
        <p:spPr>
          <a:xfrm>
            <a:off x="2334566" y="4568181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374151"/>
                </a:solidFill>
              </a:rPr>
              <a:t>Varying sounds over time </a:t>
            </a:r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40F55FB-42DF-BA04-88D0-5D2C2AA6E72F}"/>
              </a:ext>
            </a:extLst>
          </p:cNvPr>
          <p:cNvSpPr txBox="1">
            <a:spLocks/>
          </p:cNvSpPr>
          <p:nvPr/>
        </p:nvSpPr>
        <p:spPr>
          <a:xfrm>
            <a:off x="2334566" y="3629064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374151"/>
                </a:solidFill>
              </a:rPr>
              <a:t>Constant pitches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7AC7273-3363-BBD2-9D79-E4C7B481AB84}"/>
              </a:ext>
            </a:extLst>
          </p:cNvPr>
          <p:cNvSpPr txBox="1">
            <a:spLocks/>
          </p:cNvSpPr>
          <p:nvPr/>
        </p:nvSpPr>
        <p:spPr>
          <a:xfrm>
            <a:off x="2330450" y="2698180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374151"/>
                </a:solidFill>
              </a:rPr>
              <a:t>As static noises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3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7DF5B-FD8E-98DC-73F7-D43AF2C631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80287"/>
            <a:ext cx="12401573" cy="1447009"/>
          </a:xfrm>
        </p:spPr>
        <p:txBody>
          <a:bodyPr/>
          <a:lstStyle/>
          <a:p>
            <a:r>
              <a:rPr lang="en-IN" b="1" i="0" dirty="0">
                <a:effectLst/>
              </a:rPr>
              <a:t>What technique does </a:t>
            </a:r>
            <a:r>
              <a:rPr lang="en-IN" b="1" i="0" dirty="0" err="1">
                <a:effectLst/>
              </a:rPr>
              <a:t>WaveGAN</a:t>
            </a:r>
            <a:r>
              <a:rPr lang="en-IN" b="1" i="0" dirty="0">
                <a:effectLst/>
              </a:rPr>
              <a:t> employ for upscaling?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D69211-1FC3-1CE0-F6F5-EDF5AFB3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45DB6-3340-308E-379A-1D9878731564}"/>
              </a:ext>
            </a:extLst>
          </p:cNvPr>
          <p:cNvSpPr txBox="1">
            <a:spLocks/>
          </p:cNvSpPr>
          <p:nvPr/>
        </p:nvSpPr>
        <p:spPr>
          <a:xfrm>
            <a:off x="2338682" y="5511422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374151"/>
                </a:solidFill>
              </a:rPr>
              <a:t>Normal convolutions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1B66A-3B7F-F49A-2A61-E29CCB324D64}"/>
              </a:ext>
            </a:extLst>
          </p:cNvPr>
          <p:cNvSpPr txBox="1">
            <a:spLocks/>
          </p:cNvSpPr>
          <p:nvPr/>
        </p:nvSpPr>
        <p:spPr>
          <a:xfrm>
            <a:off x="2334566" y="4568181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374151"/>
                </a:solidFill>
              </a:rPr>
              <a:t>Nearest neighbors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CC6D14-91FD-795C-E711-49CA95FBB6DD}"/>
              </a:ext>
            </a:extLst>
          </p:cNvPr>
          <p:cNvSpPr txBox="1">
            <a:spLocks/>
          </p:cNvSpPr>
          <p:nvPr/>
        </p:nvSpPr>
        <p:spPr>
          <a:xfrm>
            <a:off x="2334566" y="3629064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374151"/>
                </a:solidFill>
              </a:rPr>
              <a:t>Phase shuffle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6DA0AE-FCF2-038C-10A3-04B27AE85C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Transpose convolutions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B3DA8E-69E6-B266-1A11-17D55E48B3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DBC8C-F0A1-02CF-84FC-DE9D86A77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24" y="7935913"/>
            <a:ext cx="14156419" cy="1004887"/>
          </a:xfrm>
        </p:spPr>
        <p:txBody>
          <a:bodyPr/>
          <a:lstStyle/>
          <a:p>
            <a:r>
              <a:rPr lang="en-US" dirty="0" err="1"/>
              <a:t>WaveGan</a:t>
            </a:r>
            <a:r>
              <a:rPr lang="en-US" dirty="0"/>
              <a:t> uses the phase shuffle technique, which involves using up-sampling layers (nearest neighbors) followed by normal convolutions.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C483C-2397-2A60-C1BC-40404E768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Normal convolutions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7ACEE-E11C-4DCD-1E48-7CA2E43E1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Nearest </a:t>
            </a:r>
            <a:r>
              <a:rPr lang="en-IN" b="0" i="0" dirty="0" err="1">
                <a:solidFill>
                  <a:srgbClr val="374151"/>
                </a:solidFill>
                <a:effectLst/>
              </a:rPr>
              <a:t>neighbors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BD640-3787-AF7E-54DE-FED4F4F14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Phase shuffle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C950-FF36-AEF1-D072-1F34712D0C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Transpose convolutions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3F581E-A6C3-263B-8782-F2C3687CA6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b="1" i="0" dirty="0">
                <a:effectLst/>
              </a:rPr>
              <a:t>What technique does </a:t>
            </a:r>
            <a:r>
              <a:rPr lang="en-IN" b="1" i="0" dirty="0" err="1">
                <a:effectLst/>
              </a:rPr>
              <a:t>WaveGAN</a:t>
            </a:r>
            <a:r>
              <a:rPr lang="en-IN" b="1" i="0" dirty="0">
                <a:effectLst/>
              </a:rPr>
              <a:t> employ for upscaling?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3BECBC-B45A-14E9-1925-EC6CA9D92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100" y="1193800"/>
            <a:ext cx="1135063" cy="830263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82361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7DF5B-FD8E-98DC-73F7-D43AF2C631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80287"/>
            <a:ext cx="12401573" cy="1447009"/>
          </a:xfrm>
        </p:spPr>
        <p:txBody>
          <a:bodyPr/>
          <a:lstStyle/>
          <a:p>
            <a:r>
              <a:rPr lang="en-IN" dirty="0"/>
              <a:t>How does </a:t>
            </a:r>
            <a:r>
              <a:rPr lang="en-IN" dirty="0" err="1"/>
              <a:t>WaveGAN</a:t>
            </a:r>
            <a:r>
              <a:rPr lang="en-IN" dirty="0"/>
              <a:t> handle the generation of different sound variations such as rain, wind, or engine sounds?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D69211-1FC3-1CE0-F6F5-EDF5AFB3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0433282-A221-25EF-7FE3-22F943460157}"/>
              </a:ext>
            </a:extLst>
          </p:cNvPr>
          <p:cNvSpPr txBox="1">
            <a:spLocks/>
          </p:cNvSpPr>
          <p:nvPr/>
        </p:nvSpPr>
        <p:spPr>
          <a:xfrm>
            <a:off x="2338682" y="5511422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374151"/>
                </a:solidFill>
              </a:rPr>
              <a:t>It generates these sounds based on trained data patterns.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5C4872D-FCD7-A74E-C1DC-5DB56B97644D}"/>
              </a:ext>
            </a:extLst>
          </p:cNvPr>
          <p:cNvSpPr txBox="1">
            <a:spLocks/>
          </p:cNvSpPr>
          <p:nvPr/>
        </p:nvSpPr>
        <p:spPr>
          <a:xfrm>
            <a:off x="2334566" y="4568181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374151"/>
                </a:solidFill>
              </a:rPr>
              <a:t>It uses complex mathematical equations.</a:t>
            </a: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06974BA-1976-21D6-935B-FF17302893D4}"/>
              </a:ext>
            </a:extLst>
          </p:cNvPr>
          <p:cNvSpPr txBox="1">
            <a:spLocks/>
          </p:cNvSpPr>
          <p:nvPr/>
        </p:nvSpPr>
        <p:spPr>
          <a:xfrm>
            <a:off x="2334566" y="3629064"/>
            <a:ext cx="11250613" cy="836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374151"/>
                </a:solidFill>
              </a:rPr>
              <a:t>It combines various recorded sounds.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D0C1118-B00F-A856-FE43-836C1BEE75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It records actual environmental sounds.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B3DA8E-69E6-B266-1A11-17D55E48B3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DBC8C-F0A1-02CF-84FC-DE9D86A77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25" y="7935913"/>
            <a:ext cx="13095288" cy="1004887"/>
          </a:xfrm>
        </p:spPr>
        <p:txBody>
          <a:bodyPr/>
          <a:lstStyle/>
          <a:p>
            <a:r>
              <a:rPr lang="en-IN" dirty="0" err="1"/>
              <a:t>WaveGAN</a:t>
            </a:r>
            <a:r>
              <a:rPr lang="en-IN" dirty="0"/>
              <a:t> generates different </a:t>
            </a:r>
            <a:r>
              <a:rPr lang="en-IN"/>
              <a:t>sound variations based </a:t>
            </a:r>
            <a:r>
              <a:rPr lang="en-IN" dirty="0"/>
              <a:t>on trained data patterns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C483C-2397-2A60-C1BC-40404E768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It generates </a:t>
            </a:r>
            <a:r>
              <a:rPr lang="en-IN" dirty="0">
                <a:solidFill>
                  <a:srgbClr val="374151"/>
                </a:solidFill>
              </a:rPr>
              <a:t>these sounds </a:t>
            </a:r>
            <a:r>
              <a:rPr lang="en-IN" b="0" i="0" dirty="0">
                <a:solidFill>
                  <a:srgbClr val="374151"/>
                </a:solidFill>
                <a:effectLst/>
              </a:rPr>
              <a:t>based on trained data patterns.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7ACEE-E11C-4DCD-1E48-7CA2E43E1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It uses complex mathematical equations.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BD640-3787-AF7E-54DE-FED4F4F14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It combines various recorded sounds.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C950-FF36-AEF1-D072-1F34712D0C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It records actual environmental sounds.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3F581E-A6C3-263B-8782-F2C3687CA6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How does </a:t>
            </a:r>
            <a:r>
              <a:rPr lang="en-IN" dirty="0" err="1"/>
              <a:t>WaveGAN</a:t>
            </a:r>
            <a:r>
              <a:rPr lang="en-IN" dirty="0"/>
              <a:t> handle the generation of different sound variations, such as rain, wind, or engine sounds?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3BECBC-B45A-14E9-1925-EC6CA9D92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100" y="1193800"/>
            <a:ext cx="1135063" cy="830263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45064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007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359D94C-6752-0E58-06E4-D8E2BE1531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Understand audio signal processing</a:t>
            </a:r>
          </a:p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BFA53DF-B204-DA26-5D09-B31D4835F7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about </a:t>
            </a:r>
            <a:r>
              <a:rPr lang="en-US" dirty="0" err="1"/>
              <a:t>WaveGAN</a:t>
            </a:r>
            <a:r>
              <a:rPr lang="en-US" dirty="0"/>
              <a:t> model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4812BD3-2647-7149-2939-40FBA0379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Explore applications of GAN</a:t>
            </a:r>
          </a:p>
        </p:txBody>
      </p: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2BF4AE3B-7809-2876-3A2B-3F8043C040D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39953" y="642551"/>
            <a:ext cx="4011669" cy="4707468"/>
            <a:chOff x="1239953" y="642551"/>
            <a:chExt cx="4011669" cy="47074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3F732F-B86E-389E-167A-748B08BCAB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FF4DA66-131A-9ECA-E168-F9A6D342A1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97CD1E9-C573-43B7-F0D4-26E41A5A31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11918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F90B576-1AC6-1B20-28E0-FF131CF938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940194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ED46056-C2D7-27D8-CC4F-BBBBB8BFF3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475601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4A69260F-91BB-B919-F9F1-FD6A926A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2820824"/>
            <a:ext cx="396244" cy="387931"/>
          </a:xfrm>
          <a:prstGeom prst="rect">
            <a:avLst/>
          </a:prstGeom>
        </p:spPr>
      </p:pic>
      <p:pic>
        <p:nvPicPr>
          <p:cNvPr id="27" name="Picture 26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8C4F6583-6840-D967-881B-35004CE0A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4450170"/>
            <a:ext cx="396244" cy="387931"/>
          </a:xfrm>
          <a:prstGeom prst="rect">
            <a:avLst/>
          </a:prstGeom>
        </p:spPr>
      </p:pic>
      <p:pic>
        <p:nvPicPr>
          <p:cNvPr id="28" name="Picture 27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62502484-AB31-6077-D78F-FEA2E50C6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3615552"/>
            <a:ext cx="396244" cy="3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7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162050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4C3170-8D8E-D626-4920-69823385B9B6}"/>
              </a:ext>
            </a:extLst>
          </p:cNvPr>
          <p:cNvSpPr/>
          <p:nvPr/>
        </p:nvSpPr>
        <p:spPr>
          <a:xfrm>
            <a:off x="2254250" y="6760225"/>
            <a:ext cx="12547600" cy="1412225"/>
          </a:xfrm>
          <a:prstGeom prst="roundRect">
            <a:avLst/>
          </a:prstGeom>
          <a:solidFill>
            <a:srgbClr val="00A0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GAN: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Adversarial Networks (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were state of the art generative models until diffusion-based models were introduced. </a:t>
            </a:r>
          </a:p>
        </p:txBody>
      </p:sp>
      <p:sp>
        <p:nvSpPr>
          <p:cNvPr id="7" name="Brandline_LVC">
            <a:extLst>
              <a:ext uri="{FF2B5EF4-FFF2-40B4-BE49-F238E27FC236}">
                <a16:creationId xmlns:a16="http://schemas.microsoft.com/office/drawing/2014/main" id="{DA7BC85B-9CA4-BD02-C544-950B513FF7E0}"/>
              </a:ext>
            </a:extLst>
          </p:cNvPr>
          <p:cNvSpPr/>
          <p:nvPr/>
        </p:nvSpPr>
        <p:spPr>
          <a:xfrm>
            <a:off x="6448324" y="816324"/>
            <a:ext cx="3355463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D72DEC-50EA-2C8D-60F3-707A886B2036}"/>
              </a:ext>
            </a:extLst>
          </p:cNvPr>
          <p:cNvSpPr txBox="1"/>
          <p:nvPr/>
        </p:nvSpPr>
        <p:spPr>
          <a:xfrm>
            <a:off x="2822574" y="7046029"/>
            <a:ext cx="11410951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Interestingly, </a:t>
            </a:r>
            <a:r>
              <a:rPr lang="en-IN" sz="22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GANs</a:t>
            </a:r>
            <a:r>
              <a:rPr lang="en-IN" sz="2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 now generate more than just images; their applications have expanded to include audio data generation.</a:t>
            </a:r>
            <a:endParaRPr lang="en-US" sz="2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CA4F07-0CDC-2628-7E67-44B328FDDC85}"/>
              </a:ext>
            </a:extLst>
          </p:cNvPr>
          <p:cNvSpPr txBox="1"/>
          <p:nvPr/>
        </p:nvSpPr>
        <p:spPr>
          <a:xfrm>
            <a:off x="1850390" y="3644837"/>
            <a:ext cx="5624512" cy="1612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GANs</a:t>
            </a: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have advanced to the point where synthetic images are indistinguishable from real ones, highlighting their remarkable progress.</a:t>
            </a:r>
          </a:p>
        </p:txBody>
      </p:sp>
      <p:pic>
        <p:nvPicPr>
          <p:cNvPr id="42" name="Google Shape;214;p39" descr="A picture containing text, indoor, person, posing&#10;&#10;Description automatically generated">
            <a:extLst>
              <a:ext uri="{FF2B5EF4-FFF2-40B4-BE49-F238E27FC236}">
                <a16:creationId xmlns:a16="http://schemas.microsoft.com/office/drawing/2014/main" id="{479AF6B5-2ED5-C2ED-EAB4-943C25918A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600" r="-1"/>
          <a:stretch/>
        </p:blipFill>
        <p:spPr>
          <a:xfrm>
            <a:off x="8296274" y="2989858"/>
            <a:ext cx="6315075" cy="281200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9CDBF0D-D3A2-BBBB-EAD5-4BFEB6D31CD2}"/>
              </a:ext>
            </a:extLst>
          </p:cNvPr>
          <p:cNvSpPr/>
          <p:nvPr/>
        </p:nvSpPr>
        <p:spPr>
          <a:xfrm>
            <a:off x="1644651" y="3416923"/>
            <a:ext cx="6070599" cy="2133600"/>
          </a:xfrm>
          <a:prstGeom prst="roundRect">
            <a:avLst/>
          </a:prstGeom>
          <a:noFill/>
          <a:ln w="19050">
            <a:solidFill>
              <a:srgbClr val="024F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3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pPr algn="ctr"/>
            <a:r>
              <a:rPr lang="en-US" sz="2800" dirty="0"/>
              <a:t>Audio Signals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 signals are perceived as varying sounds over time, akin to a time series. This temporal nature is central to how sound data is interpreted and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analyzed</a:t>
            </a:r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Brandline_LVC">
            <a:extLst>
              <a:ext uri="{FF2B5EF4-FFF2-40B4-BE49-F238E27FC236}">
                <a16:creationId xmlns:a16="http://schemas.microsoft.com/office/drawing/2014/main" id="{DA7BC85B-9CA4-BD02-C544-950B513FF7E0}"/>
              </a:ext>
            </a:extLst>
          </p:cNvPr>
          <p:cNvSpPr/>
          <p:nvPr/>
        </p:nvSpPr>
        <p:spPr>
          <a:xfrm>
            <a:off x="6600845" y="816324"/>
            <a:ext cx="305042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28E98-57CB-AFF6-16F5-A8AA8CC4F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1" t="16483" r="8257"/>
          <a:stretch/>
        </p:blipFill>
        <p:spPr>
          <a:xfrm>
            <a:off x="1408368" y="3705136"/>
            <a:ext cx="6210816" cy="267534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4D93A-A33A-E193-9294-BBC5940E7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85" t="23767" r="11795"/>
          <a:stretch/>
        </p:blipFill>
        <p:spPr>
          <a:xfrm>
            <a:off x="8569569" y="3705136"/>
            <a:ext cx="6203527" cy="267840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B70028-1C49-589A-C1A0-951DAD9F4B8E}"/>
              </a:ext>
            </a:extLst>
          </p:cNvPr>
          <p:cNvSpPr txBox="1"/>
          <p:nvPr/>
        </p:nvSpPr>
        <p:spPr>
          <a:xfrm>
            <a:off x="3564955" y="6610588"/>
            <a:ext cx="2852063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 music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91512-D81B-F987-3F6E-049668C08E12}"/>
              </a:ext>
            </a:extLst>
          </p:cNvPr>
          <p:cNvSpPr txBox="1"/>
          <p:nvPr/>
        </p:nvSpPr>
        <p:spPr>
          <a:xfrm>
            <a:off x="10091777" y="6589498"/>
            <a:ext cx="3586655" cy="86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Reconstructed signal with 10 TF functions</a:t>
            </a:r>
          </a:p>
        </p:txBody>
      </p:sp>
      <p:sp>
        <p:nvSpPr>
          <p:cNvPr id="12" name="Google Shape;457;p54">
            <a:extLst>
              <a:ext uri="{FF2B5EF4-FFF2-40B4-BE49-F238E27FC236}">
                <a16:creationId xmlns:a16="http://schemas.microsoft.com/office/drawing/2014/main" id="{A5CF0DD4-F9EB-46D9-5A71-A8733EE7F3DD}"/>
              </a:ext>
            </a:extLst>
          </p:cNvPr>
          <p:cNvSpPr txBox="1"/>
          <p:nvPr/>
        </p:nvSpPr>
        <p:spPr>
          <a:xfrm>
            <a:off x="8798561" y="7916161"/>
            <a:ext cx="70383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Image source: 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 Signal Processing Using Time-Frequency Approaches:</a:t>
            </a:r>
          </a:p>
          <a:p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Coding, Classification, Fingerprinting,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andWatermarking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, 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K.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Umapathy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et.al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6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pPr algn="ctr"/>
            <a:r>
              <a:rPr lang="en-US" sz="2800" dirty="0"/>
              <a:t>Audio Signals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a moment in time were frozen, the sound heard could be encapsulated by a single numerical value.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341754C-E095-A9FE-40CF-A530A06C06A0}"/>
              </a:ext>
            </a:extLst>
          </p:cNvPr>
          <p:cNvSpPr/>
          <p:nvPr/>
        </p:nvSpPr>
        <p:spPr>
          <a:xfrm>
            <a:off x="6715760" y="4461885"/>
            <a:ext cx="2804160" cy="944924"/>
          </a:xfrm>
          <a:prstGeom prst="roundRect">
            <a:avLst/>
          </a:prstGeom>
          <a:solidFill>
            <a:srgbClr val="88A9E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F31329-12B6-93C4-61A3-CD26EB049D93}"/>
                  </a:ext>
                </a:extLst>
              </p:cNvPr>
              <p:cNvSpPr txBox="1"/>
              <p:nvPr/>
            </p:nvSpPr>
            <p:spPr>
              <a:xfrm>
                <a:off x="7405305" y="4712015"/>
                <a:ext cx="14250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F31329-12B6-93C4-61A3-CD26EB04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05" y="4712015"/>
                <a:ext cx="1425070" cy="430887"/>
              </a:xfrm>
              <a:prstGeom prst="rect">
                <a:avLst/>
              </a:prstGeom>
              <a:blipFill>
                <a:blip r:embed="rId2"/>
                <a:stretch>
                  <a:fillRect l="-2655" t="-2857" r="-796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126B3C-FBE7-11B1-65C6-75003D9E23BF}"/>
              </a:ext>
            </a:extLst>
          </p:cNvPr>
          <p:cNvSpPr txBox="1"/>
          <p:nvPr/>
        </p:nvSpPr>
        <p:spPr>
          <a:xfrm>
            <a:off x="6715760" y="5904498"/>
            <a:ext cx="2804160" cy="1483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Here,</a:t>
            </a:r>
          </a:p>
          <a:p>
            <a:pPr marL="342900" indent="-342900">
              <a:lnSpc>
                <a:spcPct val="114000"/>
              </a:lnSpc>
              <a:spcBef>
                <a:spcPts val="1000"/>
              </a:spcBef>
              <a:buFont typeface="Wingdings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is amplitude</a:t>
            </a:r>
          </a:p>
          <a:p>
            <a:pPr marL="342900" indent="-342900">
              <a:lnSpc>
                <a:spcPct val="114000"/>
              </a:lnSpc>
              <a:spcBef>
                <a:spcPts val="1000"/>
              </a:spcBef>
              <a:buFont typeface="Wingdings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 is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D689C-B107-3D99-F2BA-553A94374491}"/>
              </a:ext>
            </a:extLst>
          </p:cNvPr>
          <p:cNvSpPr txBox="1"/>
          <p:nvPr/>
        </p:nvSpPr>
        <p:spPr>
          <a:xfrm>
            <a:off x="2418080" y="2819194"/>
            <a:ext cx="11399520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refers to the amplitude concept at a specific time, resulting in the representation of sound as a function: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E77DDF1-9930-5832-1B2A-9BD7954FDCE2}"/>
              </a:ext>
            </a:extLst>
          </p:cNvPr>
          <p:cNvSpPr/>
          <p:nvPr/>
        </p:nvSpPr>
        <p:spPr>
          <a:xfrm>
            <a:off x="2194560" y="2416609"/>
            <a:ext cx="11846560" cy="1499904"/>
          </a:xfrm>
          <a:prstGeom prst="roundRect">
            <a:avLst/>
          </a:prstGeom>
          <a:noFill/>
          <a:ln w="19050">
            <a:solidFill>
              <a:srgbClr val="88A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Brandline_LVC">
            <a:extLst>
              <a:ext uri="{FF2B5EF4-FFF2-40B4-BE49-F238E27FC236}">
                <a16:creationId xmlns:a16="http://schemas.microsoft.com/office/drawing/2014/main" id="{231527D9-1B6C-4BDF-30B5-733AD82A5DF4}"/>
              </a:ext>
            </a:extLst>
          </p:cNvPr>
          <p:cNvSpPr/>
          <p:nvPr/>
        </p:nvSpPr>
        <p:spPr>
          <a:xfrm>
            <a:off x="6600845" y="816324"/>
            <a:ext cx="305042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95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pPr algn="ctr"/>
            <a:r>
              <a:rPr lang="en-US" sz="2800" dirty="0"/>
              <a:t>Audio Signals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Naturally, sound waves are continuous. To digitally process them, sampling the sound wave at discrete intervals is essential, a process dictated by the sampling rate.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2E52F-0D43-9EF5-7A65-6FF6BAE89459}"/>
              </a:ext>
            </a:extLst>
          </p:cNvPr>
          <p:cNvSpPr txBox="1"/>
          <p:nvPr/>
        </p:nvSpPr>
        <p:spPr>
          <a:xfrm>
            <a:off x="4023360" y="3749629"/>
            <a:ext cx="9448800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instance, a sampling rate of 16,000 Hz signifies that we measure the sound's amplitude 16,000 times per second.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94A35-A131-8119-F304-29F9B0AAD048}"/>
              </a:ext>
            </a:extLst>
          </p:cNvPr>
          <p:cNvSpPr txBox="1"/>
          <p:nvPr/>
        </p:nvSpPr>
        <p:spPr>
          <a:xfrm>
            <a:off x="4023360" y="5169952"/>
            <a:ext cx="9204960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Therefore, a 2-second audio clip is translated into a vector with 32,000 discrete amplitude values, effectively digitizing our audio signal.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341754C-E095-A9FE-40CF-A530A06C06A0}"/>
              </a:ext>
            </a:extLst>
          </p:cNvPr>
          <p:cNvSpPr/>
          <p:nvPr/>
        </p:nvSpPr>
        <p:spPr>
          <a:xfrm>
            <a:off x="2844800" y="3169920"/>
            <a:ext cx="11216640" cy="3921760"/>
          </a:xfrm>
          <a:prstGeom prst="roundRect">
            <a:avLst/>
          </a:prstGeom>
          <a:noFill/>
          <a:ln w="19050">
            <a:solidFill>
              <a:srgbClr val="3D9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5643FE-94B1-D541-5B6C-ED176CDE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93" y="3810589"/>
            <a:ext cx="454631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A51F6F-BDB4-E5A3-4AE6-E3A3356C9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40" y="5247565"/>
            <a:ext cx="454631" cy="468000"/>
          </a:xfrm>
          <a:prstGeom prst="rect">
            <a:avLst/>
          </a:prstGeom>
        </p:spPr>
      </p:pic>
      <p:sp>
        <p:nvSpPr>
          <p:cNvPr id="2" name="Brandline_LVC">
            <a:extLst>
              <a:ext uri="{FF2B5EF4-FFF2-40B4-BE49-F238E27FC236}">
                <a16:creationId xmlns:a16="http://schemas.microsoft.com/office/drawing/2014/main" id="{70C42B1A-F02C-6E89-E0F6-BD7C74B49331}"/>
              </a:ext>
            </a:extLst>
          </p:cNvPr>
          <p:cNvSpPr/>
          <p:nvPr/>
        </p:nvSpPr>
        <p:spPr>
          <a:xfrm>
            <a:off x="6600845" y="816324"/>
            <a:ext cx="305042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57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6;p58">
            <a:extLst>
              <a:ext uri="{FF2B5EF4-FFF2-40B4-BE49-F238E27FC236}">
                <a16:creationId xmlns:a16="http://schemas.microsoft.com/office/drawing/2014/main" id="{9166EE41-E481-D17D-666F-415920D92F19}"/>
              </a:ext>
            </a:extLst>
          </p:cNvPr>
          <p:cNvSpPr/>
          <p:nvPr/>
        </p:nvSpPr>
        <p:spPr>
          <a:xfrm>
            <a:off x="1178560" y="1849120"/>
            <a:ext cx="5744831" cy="3657938"/>
          </a:xfrm>
          <a:prstGeom prst="roundRect">
            <a:avLst>
              <a:gd name="adj" fmla="val 16667"/>
            </a:avLst>
          </a:prstGeom>
          <a:solidFill>
            <a:srgbClr val="EFC88B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9" name="Google Shape;541;p58">
            <a:extLst>
              <a:ext uri="{FF2B5EF4-FFF2-40B4-BE49-F238E27FC236}">
                <a16:creationId xmlns:a16="http://schemas.microsoft.com/office/drawing/2014/main" id="{ED584260-D7F6-4889-1BDB-22AB1552B66E}"/>
              </a:ext>
            </a:extLst>
          </p:cNvPr>
          <p:cNvSpPr/>
          <p:nvPr/>
        </p:nvSpPr>
        <p:spPr>
          <a:xfrm>
            <a:off x="9245600" y="4378114"/>
            <a:ext cx="5814061" cy="3688925"/>
          </a:xfrm>
          <a:prstGeom prst="roundRect">
            <a:avLst>
              <a:gd name="adj" fmla="val 16667"/>
            </a:avLst>
          </a:prstGeom>
          <a:solidFill>
            <a:srgbClr val="378589">
              <a:alpha val="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pPr algn="ctr"/>
            <a:r>
              <a:rPr lang="en-US" sz="2800" dirty="0"/>
              <a:t>Audio Signals vs Image Inputs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B15DB1-AF92-C28D-21F3-9B5E09883721}"/>
              </a:ext>
            </a:extLst>
          </p:cNvPr>
          <p:cNvSpPr txBox="1"/>
          <p:nvPr/>
        </p:nvSpPr>
        <p:spPr>
          <a:xfrm>
            <a:off x="10082094" y="4846835"/>
            <a:ext cx="4507666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 signals are illustrated as one-dimensional vectors.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65A28-E30F-1777-FA0A-40975C3D9814}"/>
              </a:ext>
            </a:extLst>
          </p:cNvPr>
          <p:cNvSpPr txBox="1"/>
          <p:nvPr/>
        </p:nvSpPr>
        <p:spPr>
          <a:xfrm>
            <a:off x="1962954" y="2451535"/>
            <a:ext cx="4838400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representations of images use multi-dimensional arrays or tensors.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5CA95-BA99-E079-FE99-4FE5854EA299}"/>
              </a:ext>
            </a:extLst>
          </p:cNvPr>
          <p:cNvSpPr txBox="1"/>
          <p:nvPr/>
        </p:nvSpPr>
        <p:spPr>
          <a:xfrm>
            <a:off x="1962954" y="3837225"/>
            <a:ext cx="4635513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Grayscale images employ single matrices, while color images utilize multiple matrices.`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5B36A-4289-06F9-C2C2-411BA09CC792}"/>
              </a:ext>
            </a:extLst>
          </p:cNvPr>
          <p:cNvSpPr txBox="1"/>
          <p:nvPr/>
        </p:nvSpPr>
        <p:spPr>
          <a:xfrm>
            <a:off x="10082094" y="6146776"/>
            <a:ext cx="4977567" cy="1612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element within the vector represents a snapshot of the sound wave at a particular moment in time.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C64259-B365-82FD-3A3F-E467C4FAA33C}"/>
              </a:ext>
            </a:extLst>
          </p:cNvPr>
          <p:cNvGrpSpPr/>
          <p:nvPr/>
        </p:nvGrpSpPr>
        <p:grpSpPr>
          <a:xfrm flipH="1">
            <a:off x="6781347" y="3413760"/>
            <a:ext cx="2610997" cy="2542806"/>
            <a:chOff x="12764748" y="902197"/>
            <a:chExt cx="2004104" cy="200156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1CACFD-0716-9417-676D-70165E8B0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9429"/>
            <a:stretch/>
          </p:blipFill>
          <p:spPr>
            <a:xfrm>
              <a:off x="13756640" y="902197"/>
              <a:ext cx="1012212" cy="2001569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4E75EE6-3A6C-2D15-0574-F69005DE8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49429"/>
            <a:stretch/>
          </p:blipFill>
          <p:spPr>
            <a:xfrm>
              <a:off x="12764748" y="902197"/>
              <a:ext cx="1012212" cy="200156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EC8714-3C45-7E03-CFFB-EB695068B6F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96" y="2593775"/>
            <a:ext cx="349715" cy="3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B41A8D-F7F7-02BF-44C3-64496B640F6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96" y="3928146"/>
            <a:ext cx="349715" cy="3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34F89-2580-2E6E-E62E-84BA9611316F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180" y="4948435"/>
            <a:ext cx="349715" cy="3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BCF79-D539-3E7E-B2F8-A416641C9B26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180" y="6242166"/>
            <a:ext cx="349715" cy="360000"/>
          </a:xfrm>
          <a:prstGeom prst="rect">
            <a:avLst/>
          </a:prstGeom>
        </p:spPr>
      </p:pic>
      <p:sp>
        <p:nvSpPr>
          <p:cNvPr id="9" name="Brandline_LVC">
            <a:extLst>
              <a:ext uri="{FF2B5EF4-FFF2-40B4-BE49-F238E27FC236}">
                <a16:creationId xmlns:a16="http://schemas.microsoft.com/office/drawing/2014/main" id="{DE9B445B-E79A-D444-F4D5-B33BACEB3676}"/>
              </a:ext>
            </a:extLst>
          </p:cNvPr>
          <p:cNvSpPr/>
          <p:nvPr/>
        </p:nvSpPr>
        <p:spPr>
          <a:xfrm>
            <a:off x="5424052" y="816324"/>
            <a:ext cx="540400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23170"/>
      </p:ext>
    </p:extLst>
  </p:cSld>
  <p:clrMapOvr>
    <a:masterClrMapping/>
  </p:clrMapOvr>
</p:sld>
</file>

<file path=ppt/theme/theme1.xml><?xml version="1.0" encoding="utf-8"?>
<a:theme xmlns:a="http://schemas.openxmlformats.org/drawingml/2006/main" name="2023_LV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plilearn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3340</TotalTime>
  <Words>1157</Words>
  <Application>Microsoft Office PowerPoint</Application>
  <PresentationFormat>Custom</PresentationFormat>
  <Paragraphs>125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Open Sans</vt:lpstr>
      <vt:lpstr>Wingdings</vt:lpstr>
      <vt:lpstr>2023_LVC</vt:lpstr>
      <vt:lpstr>PowerPoint Presentation</vt:lpstr>
      <vt:lpstr>PowerPoint Presentation</vt:lpstr>
      <vt:lpstr>PowerPoint Presentation</vt:lpstr>
      <vt:lpstr>PowerPoint Presentation</vt:lpstr>
      <vt:lpstr>GAN: Introduction</vt:lpstr>
      <vt:lpstr>Audio Signals</vt:lpstr>
      <vt:lpstr>Audio Signals</vt:lpstr>
      <vt:lpstr>Audio Signals</vt:lpstr>
      <vt:lpstr>Audio Signals vs Image Inputs </vt:lpstr>
      <vt:lpstr>PowerPoint Presentation</vt:lpstr>
      <vt:lpstr>WaveGANs</vt:lpstr>
      <vt:lpstr>WaveGANs</vt:lpstr>
      <vt:lpstr>WaveGANs</vt:lpstr>
      <vt:lpstr>WaveGANs</vt:lpstr>
      <vt:lpstr>WaveGANs</vt:lpstr>
      <vt:lpstr>PowerPoint Presentation</vt:lpstr>
      <vt:lpstr>Application of WaveGAN</vt:lpstr>
      <vt:lpstr>Application of WaveGAN</vt:lpstr>
      <vt:lpstr>Application of WaveGAN</vt:lpstr>
      <vt:lpstr>Application of WaveGAN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Parashar</dc:creator>
  <cp:lastModifiedBy>Vikas Singh</cp:lastModifiedBy>
  <cp:revision>8</cp:revision>
  <dcterms:created xsi:type="dcterms:W3CDTF">2023-05-19T12:36:11Z</dcterms:created>
  <dcterms:modified xsi:type="dcterms:W3CDTF">2023-12-29T10:26:45Z</dcterms:modified>
</cp:coreProperties>
</file>